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2" r:id="rId3"/>
    <p:sldMasterId id="2147483698" r:id="rId4"/>
  </p:sldMasterIdLst>
  <p:notesMasterIdLst>
    <p:notesMasterId r:id="rId69"/>
  </p:notesMasterIdLst>
  <p:sldIdLst>
    <p:sldId id="269" r:id="rId5"/>
    <p:sldId id="266" r:id="rId6"/>
    <p:sldId id="270" r:id="rId7"/>
    <p:sldId id="258" r:id="rId8"/>
    <p:sldId id="259" r:id="rId9"/>
    <p:sldId id="494" r:id="rId10"/>
    <p:sldId id="364" r:id="rId11"/>
    <p:sldId id="365" r:id="rId12"/>
    <p:sldId id="267" r:id="rId13"/>
    <p:sldId id="257" r:id="rId14"/>
    <p:sldId id="372" r:id="rId15"/>
    <p:sldId id="373" r:id="rId16"/>
    <p:sldId id="374" r:id="rId17"/>
    <p:sldId id="495" r:id="rId18"/>
    <p:sldId id="367" r:id="rId19"/>
    <p:sldId id="368" r:id="rId20"/>
    <p:sldId id="369" r:id="rId21"/>
    <p:sldId id="542" r:id="rId22"/>
    <p:sldId id="370" r:id="rId23"/>
    <p:sldId id="518" r:id="rId24"/>
    <p:sldId id="377" r:id="rId25"/>
    <p:sldId id="521" r:id="rId26"/>
    <p:sldId id="496" r:id="rId27"/>
    <p:sldId id="520" r:id="rId28"/>
    <p:sldId id="378" r:id="rId29"/>
    <p:sldId id="379" r:id="rId30"/>
    <p:sldId id="380" r:id="rId31"/>
    <p:sldId id="519" r:id="rId32"/>
    <p:sldId id="537" r:id="rId33"/>
    <p:sldId id="523" r:id="rId34"/>
    <p:sldId id="540" r:id="rId35"/>
    <p:sldId id="534" r:id="rId36"/>
    <p:sldId id="524" r:id="rId37"/>
    <p:sldId id="535" r:id="rId38"/>
    <p:sldId id="525" r:id="rId39"/>
    <p:sldId id="536" r:id="rId40"/>
    <p:sldId id="526" r:id="rId41"/>
    <p:sldId id="531" r:id="rId42"/>
    <p:sldId id="530" r:id="rId43"/>
    <p:sldId id="546" r:id="rId44"/>
    <p:sldId id="547" r:id="rId45"/>
    <p:sldId id="551" r:id="rId46"/>
    <p:sldId id="527" r:id="rId47"/>
    <p:sldId id="532" r:id="rId48"/>
    <p:sldId id="543" r:id="rId49"/>
    <p:sldId id="522" r:id="rId50"/>
    <p:sldId id="548" r:id="rId51"/>
    <p:sldId id="528" r:id="rId52"/>
    <p:sldId id="544" r:id="rId53"/>
    <p:sldId id="545" r:id="rId54"/>
    <p:sldId id="552" r:id="rId55"/>
    <p:sldId id="529" r:id="rId56"/>
    <p:sldId id="516" r:id="rId57"/>
    <p:sldId id="539" r:id="rId58"/>
    <p:sldId id="513" r:id="rId59"/>
    <p:sldId id="533" r:id="rId60"/>
    <p:sldId id="541" r:id="rId61"/>
    <p:sldId id="549" r:id="rId62"/>
    <p:sldId id="557" r:id="rId63"/>
    <p:sldId id="1654" r:id="rId64"/>
    <p:sldId id="1655" r:id="rId65"/>
    <p:sldId id="1656" r:id="rId66"/>
    <p:sldId id="550" r:id="rId67"/>
    <p:sldId id="264" r:id="rId68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74224" autoAdjust="0"/>
  </p:normalViewPr>
  <p:slideViewPr>
    <p:cSldViewPr snapToGrid="0">
      <p:cViewPr varScale="1">
        <p:scale>
          <a:sx n="84" d="100"/>
          <a:sy n="84" d="100"/>
        </p:scale>
        <p:origin x="119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5T14:30:47.6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8810 95,'0'0,"0"0,-3 11,0-6,-1-1,0 1,1-1,-1 1,-1-1,1 0,-1 0,1-1,-1 0,0 0,-1 0,1 0,0-1,-1 1,1-1,-11 1,-6 2,-1-1,-44 2,-407-3,270-5,-429-25,25 1,197 27,-250-5,27-55,66 3,-281 46,570 14,-262 8,1 31,-158 65,561-75,2 5,2 6,2 6,3 6,1 5,-216 143,300-174,2 2,1 1,-64 70,88-84,0 1,1 0,0 2,2-1,1 2,1 0,0 0,2 1,-11 44,18-59,0 1,1 0,1 0,-1 0,2-1,-1 1,1 0,1 0,3 13,-3-16,1 1,0-1,1 0,-1 0,1-1,1 1,-1-1,1 0,0 0,1 0,-1-1,11 8,4 0,0-1,0 0,1-2,1 0,-1-2,1 0,42 8,0-5,106 5,437-26,-221-5,677 58,-775-25,-10-1,1742 116,-883-11,-900-93,1086 165,-941-137,447 8,384-62,-631-7,-55 4,373-1,157-68,-9-84,-439 53,972-180,-1073 144,-387 93,-2-6,120-67,-205 97,0-2,34-26,-60 41,0-1,0 0,-1 0,0-1,0 0,-1 0,0 0,0-1,-1 0,0 0,-1-1,0 1,4-14,-7 16,0 1,-1-1,0 0,0 1,0-1,-1 1,0-1,0 1,-1 0,0-1,0 1,0 0,-1 0,0 0,0 0,-8-10,-3-2,0 1,-2 0,-25-23,-4 3,-1 2,-2 1,-2 3,0 2,-66-27,4 11,-175-46,-277-22,-9 43,257 35,-732-57,-513 121,451 13,915-39,-874-12,904 0,-501-19,363 30,-46 7,12 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5T14:37:35.7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1,'3'0,"54"0,1 1,-1 3,61 13,110 28,-159-35,93 2,-138-12,1 2,0 0,44 11,-48-7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5T14:37:38.2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8953 0,'0'0,"0"0,0 0,0 0,0 0,0 0,0 0,0 0,0 0,-4 11,-3-1,0 1,0-1,-1 0,-1-1,1 0,-2-1,-10 9,-3 0,0-1,-28 13,38-23,0-1,0 0,0-1,0 0,-15 2,-70 5,32-4,-275 25,111-13,-345 21,395-34,-266 5,-1947-11,2103-20,114 5,-38-10,-36-2,203 26,0-2,1-2,-58-14,-208-48,228 54,-150-1,-2196 15,2401-1,-39 6,46-2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5T14:34:24.9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0,'0'6,"0"2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5T14:36:49.9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75,'0'0,"15"0,234-9,-208 6,-4 1,0-1,0-1,0-3,43-12,-56 12,0 1,0 1,1 1,30-1,101 5,-63 2,9-3,116 2,-189 2,0 1,0 2,34 10,-30-7,65 10,200 7,495-12,-551-15,-234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5T14:36:54.6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0 132,'26'0,"9"1,0-1,-1-2,1-1,-1-2,35-10,-19 0,-8 0,1 3,0 2,77-9,274-13,13 28,-295 15,18 1,-88-11,52-1,96 15,29-4,-76-6,22 1,53 5,33 17,-6-20,-165-9,106 13,-67 1,153-2,-231-11,274 7,84 0,-238-9,805 2,-961 1,0-1,0 1,0 0,0 0,0 0,-1 1,1-1,8 5,2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5T14:35:37.0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6403 0,'-32'3,"0"0,0 3,1 0,-44 15,-18 4,-1016 177,798-177,-1-23,-140 8,-659 24,833-36,-417 3,610 4,1 3,-107 25,-161 57,238-58,36-10,-145 63,176-62,0 2,2 2,1 2,-43 38,38-25,2 2,3 3,1 1,-38 57,55-67,2 2,2 0,1 1,3 1,1 1,-17 67,28-82,2 0,0-1,2 1,1 1,2-1,0 0,2 0,1 0,2-1,0 0,2 1,1-2,1 0,15 30,-5-21,1 0,1-1,2-1,2-1,0-1,2-2,2 0,0-3,43 30,-14-18,1-3,1-2,119 44,210 44,762 162,-335-138,8-52,146-43,524 66,-1054-63,461-6,-709-46,262 5,-2 23,-271-9,636 58,-588-63,711 26,147-111,6-5,-217 75,-26 1,-66-54,-5-51,-703 93,371-62,818-244,-737 117,-412 145,-2-6,146-100,-202 118,104-98,-130 106,-1 0,-2-3,50-80,-70 101,-1 0,-1-1,0 0,-2 0,0 0,-1-1,-1 0,0 0,-2 0,0-1,-1 1,-1-1,-1 1,-1 0,-1-1,0 1,-1 0,-1 1,-1-1,-1 1,0 0,-1 0,-1 1,-14-19,2 7,-1 1,-2 1,-1 1,-1 1,-1 1,-40-26,-9 0,-107-53,-5 15,-3 7,-215-58,-414-76,787 207,-723-137,-7 50,-141 7,0 39,-536 45,791 7,-286 12,450-5,-649 14,-168 49,1030-52,-145 14,-84 22,-81 30,-38 24,44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5T14:35:42.9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27,'0'0,"0"15,0-12,0 1,0-1,1 1,-1-1,1 0,-1 1,1-1,0 0,1 0,-1 0,0 1,1-1,0-1,0 1,0 0,0 0,0-1,0 1,3 2,-1-2,1-1,-1 1,0-1,1 0,-1 0,1 0,0-1,-1 0,1 0,0 0,0 0,0-1,5 0,25 0,-1-1,1-3,49-10,97-35,-169 45,49-12,0 3,1 2,97-4,192 15,-163 4,38-5,187 3,-330 0,0 5,0 3,108 27,-119-19,0-4,119 8,146-14,-146-6,26 22,-12-1,293-20,-245-6,-162 5,104-4,-179-1,0-1,-1 0,0-1,0 0,0-2,26-14,-3 2,4-1,-8 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5T14:37:22.8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2,'2'0,"1"-1,0 1,0 0,0 0,0 0,0 0,4 1,0-1,222 11,144-3,-226-10,-62 2,-81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5T14:37:25.8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54,'21'0,"265"1,304-3,-314-24,17 0,576 25,-412 3,1074-2,-1531 0,2 0,0 0,0 0,1 0,-1 0,0 0,0 1,0-1,0 1,0-1,0 1,0 0,0 0,2 1,0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5T14:37:34.4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1593 55,'20'26,"-11"-20,0-1,1-1,-1 1,1-1,0-1,0 0,13 2,22 7,-18-4,-1-1,1-1,0-2,36 2,112-5,-83-3,-18 2,139 16,79 10,-206-22,520 3,-365-8,461 1,-1680 0,924-2,0-2,-65-13,-103-34,20 3,123 35,-117-4,-81 14,222 3,-126-9,17-1,78 10,-244-9,-17-9,-240 9,361 11,-3-2,216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6F13D-D3B8-4D1D-9B3C-EF3839E044A5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A1261-EF2B-4F18-BBA3-ABE7150E08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586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AAD5F-E60C-48BE-82AB-BBC2603D5F3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7485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AAD5F-E60C-48BE-82AB-BBC2603D5F3F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1751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AAD5F-E60C-48BE-82AB-BBC2603D5F3F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098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AAD5F-E60C-48BE-82AB-BBC2603D5F3F}" type="slidenum">
              <a:rPr lang="pl-PL" smtClean="0"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456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AAD5F-E60C-48BE-82AB-BBC2603D5F3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730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AAD5F-E60C-48BE-82AB-BBC2603D5F3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57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AAD5F-E60C-48BE-82AB-BBC2603D5F3F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26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AAD5F-E60C-48BE-82AB-BBC2603D5F3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964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AAD5F-E60C-48BE-82AB-BBC2603D5F3F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1210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AAD5F-E60C-48BE-82AB-BBC2603D5F3F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4490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AAD5F-E60C-48BE-82AB-BBC2603D5F3F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1383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AAD5F-E60C-48BE-82AB-BBC2603D5F3F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712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09" y="1895645"/>
            <a:ext cx="11452085" cy="45426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71D892-BC93-44C9-891B-305080B2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241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1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256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376771-B3EE-4CE6-AB4E-1F70B6BFFD3F}"/>
              </a:ext>
            </a:extLst>
          </p:cNvPr>
          <p:cNvCxnSpPr>
            <a:cxnSpLocks/>
          </p:cNvCxnSpPr>
          <p:nvPr userDrawn="1"/>
        </p:nvCxnSpPr>
        <p:spPr>
          <a:xfrm>
            <a:off x="1" y="5999356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0754C3C-4BC3-4D0E-B94E-F81019856C39}"/>
              </a:ext>
            </a:extLst>
          </p:cNvPr>
          <p:cNvSpPr txBox="1"/>
          <p:nvPr userDrawn="1"/>
        </p:nvSpPr>
        <p:spPr>
          <a:xfrm>
            <a:off x="5108860" y="6221976"/>
            <a:ext cx="6602186" cy="30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2" dirty="0" err="1">
                <a:solidFill>
                  <a:schemeClr val="bg1">
                    <a:lumMod val="50000"/>
                  </a:schemeClr>
                </a:solidFill>
                <a:latin typeface="IBM Plex Sans" panose="020B0503050203000203" pitchFamily="34" charset="0"/>
              </a:rPr>
              <a:t>Krajowy</a:t>
            </a:r>
            <a:r>
              <a:rPr lang="en-GB" sz="1402" dirty="0">
                <a:solidFill>
                  <a:schemeClr val="bg1">
                    <a:lumMod val="50000"/>
                  </a:schemeClr>
                </a:solidFill>
                <a:latin typeface="IBM Plex Sans" panose="020B0503050203000203" pitchFamily="34" charset="0"/>
              </a:rPr>
              <a:t> </a:t>
            </a:r>
            <a:r>
              <a:rPr lang="en-GB" sz="1402" dirty="0" err="1">
                <a:solidFill>
                  <a:schemeClr val="bg1">
                    <a:lumMod val="50000"/>
                  </a:schemeClr>
                </a:solidFill>
                <a:latin typeface="IBM Plex Sans" panose="020B0503050203000203" pitchFamily="34" charset="0"/>
              </a:rPr>
              <a:t>Punkt</a:t>
            </a:r>
            <a:r>
              <a:rPr lang="en-GB" sz="1402" dirty="0">
                <a:solidFill>
                  <a:schemeClr val="bg1">
                    <a:lumMod val="50000"/>
                  </a:schemeClr>
                </a:solidFill>
                <a:latin typeface="IBM Plex Sans" panose="020B0503050203000203" pitchFamily="34" charset="0"/>
              </a:rPr>
              <a:t> </a:t>
            </a:r>
            <a:r>
              <a:rPr lang="en-GB" sz="1402" dirty="0" err="1">
                <a:solidFill>
                  <a:schemeClr val="bg1">
                    <a:lumMod val="50000"/>
                  </a:schemeClr>
                </a:solidFill>
                <a:latin typeface="IBM Plex Sans" panose="020B0503050203000203" pitchFamily="34" charset="0"/>
              </a:rPr>
              <a:t>Kontaktowy</a:t>
            </a:r>
            <a:r>
              <a:rPr lang="en-GB" sz="1402" dirty="0">
                <a:solidFill>
                  <a:schemeClr val="bg1">
                    <a:lumMod val="50000"/>
                  </a:schemeClr>
                </a:solidFill>
                <a:latin typeface="IBM Plex Sans" panose="020B0503050203000203" pitchFamily="34" charset="0"/>
              </a:rPr>
              <a:t> Program</a:t>
            </a:r>
            <a:r>
              <a:rPr lang="pl-PL" sz="1402" dirty="0">
                <a:solidFill>
                  <a:schemeClr val="bg1">
                    <a:lumMod val="50000"/>
                  </a:schemeClr>
                </a:solidFill>
                <a:latin typeface="IBM Plex Sans" panose="020B0503050203000203" pitchFamily="34" charset="0"/>
              </a:rPr>
              <a:t>ów Badawczych UE | </a:t>
            </a:r>
            <a:r>
              <a:rPr lang="pl-PL" sz="1402" b="1" dirty="0">
                <a:solidFill>
                  <a:schemeClr val="bg1">
                    <a:lumMod val="50000"/>
                  </a:schemeClr>
                </a:solidFill>
                <a:latin typeface="IBM Plex Sans" panose="020B0503050203000203" pitchFamily="34" charset="0"/>
              </a:rPr>
              <a:t>kpk.gov.pl</a:t>
            </a:r>
          </a:p>
        </p:txBody>
      </p:sp>
      <p:pic>
        <p:nvPicPr>
          <p:cNvPr id="12" name="Picture 11" descr="Text, logo&#10;&#10;Description automatically generated">
            <a:extLst>
              <a:ext uri="{FF2B5EF4-FFF2-40B4-BE49-F238E27FC236}">
                <a16:creationId xmlns:a16="http://schemas.microsoft.com/office/drawing/2014/main" id="{C23D1E06-6F87-4A4D-B0D9-F55381F5EB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1" y="6151599"/>
            <a:ext cx="1459355" cy="5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6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7F6E-6CC5-4123-A2CF-383518586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CB94C-CC73-400C-B0D3-8BFB89060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4" y="1825625"/>
            <a:ext cx="1051560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39719-24FC-4C74-8AA9-49CD1596CE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43F2D-D1EA-49EE-9179-32023C3B2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5" y="6356353"/>
            <a:ext cx="4114799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CB508-2403-4775-9145-CF8388E9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0B0FEC75-72E9-4731-AE8F-CD45F78A9D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2251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035A-21B6-499B-BB78-9A3EEBE0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BD323-D13D-44BC-94AA-A2E10207C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62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5FA61-CD5D-4B50-B4EA-27870E0A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46770-F41C-436F-9178-25AB247A5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5" y="6356353"/>
            <a:ext cx="4114799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C5780-AB12-4401-81C2-D0880FFFA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0B0FEC75-72E9-4731-AE8F-CD45F78A9D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26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EE88-64A6-4A22-BDE7-6457F2444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B83E9-9A8F-4739-B165-34F3E861E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FE62A-2EE7-46D3-BDEA-BB48CADF3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63B6F-D266-47F9-A768-DBB94968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FBA7E-45FD-4D61-ABB9-46D9AF801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5" y="6356353"/>
            <a:ext cx="4114799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822BF-F8EE-4CE8-A128-57E0B9933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0B0FEC75-72E9-4731-AE8F-CD45F78A9D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864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24887-2A81-4C47-BD3B-05D24274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B0D97-EF8F-40F0-9C27-C0B4B977C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4"/>
            <a:ext cx="515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32" indent="0">
              <a:buNone/>
              <a:defRPr sz="2000" b="1"/>
            </a:lvl2pPr>
            <a:lvl3pPr marL="914462" indent="0">
              <a:buNone/>
              <a:defRPr sz="1801" b="1"/>
            </a:lvl3pPr>
            <a:lvl4pPr marL="1371693" indent="0">
              <a:buNone/>
              <a:defRPr sz="1600" b="1"/>
            </a:lvl4pPr>
            <a:lvl5pPr marL="1828923" indent="0">
              <a:buNone/>
              <a:defRPr sz="1600" b="1"/>
            </a:lvl5pPr>
            <a:lvl6pPr marL="2286155" indent="0">
              <a:buNone/>
              <a:defRPr sz="1600" b="1"/>
            </a:lvl6pPr>
            <a:lvl7pPr marL="2743386" indent="0">
              <a:buNone/>
              <a:defRPr sz="1600" b="1"/>
            </a:lvl7pPr>
            <a:lvl8pPr marL="3200618" indent="0">
              <a:buNone/>
              <a:defRPr sz="1600" b="1"/>
            </a:lvl8pPr>
            <a:lvl9pPr marL="3657848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D1941-9353-43F0-89EF-8AD8B1E1C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DFE73-42D8-4300-AAAD-89BF2D71F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32" indent="0">
              <a:buNone/>
              <a:defRPr sz="2000" b="1"/>
            </a:lvl2pPr>
            <a:lvl3pPr marL="914462" indent="0">
              <a:buNone/>
              <a:defRPr sz="1801" b="1"/>
            </a:lvl3pPr>
            <a:lvl4pPr marL="1371693" indent="0">
              <a:buNone/>
              <a:defRPr sz="1600" b="1"/>
            </a:lvl4pPr>
            <a:lvl5pPr marL="1828923" indent="0">
              <a:buNone/>
              <a:defRPr sz="1600" b="1"/>
            </a:lvl5pPr>
            <a:lvl6pPr marL="2286155" indent="0">
              <a:buNone/>
              <a:defRPr sz="1600" b="1"/>
            </a:lvl6pPr>
            <a:lvl7pPr marL="2743386" indent="0">
              <a:buNone/>
              <a:defRPr sz="1600" b="1"/>
            </a:lvl7pPr>
            <a:lvl8pPr marL="3200618" indent="0">
              <a:buNone/>
              <a:defRPr sz="1600" b="1"/>
            </a:lvl8pPr>
            <a:lvl9pPr marL="3657848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F7FAF3-A00C-4357-97AB-59474930D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l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88731C-E057-4B02-99EC-F32623FC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8B2463-6AFB-4B5B-B04A-4E6D234E2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5" y="6356353"/>
            <a:ext cx="4114799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83FF29-C050-434D-8356-682EF6B7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0B0FEC75-72E9-4731-AE8F-CD45F78A9D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533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42596-5DF7-4888-8CAA-6FB086755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059C68-C334-4B7C-A8E0-380BAE15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0FAAF-CF5E-4EF1-A1A4-58F5A0DFF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5" y="6356353"/>
            <a:ext cx="4114799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BA14C-246B-4FCB-A96C-E22DA099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0B0FEC75-72E9-4731-AE8F-CD45F78A9D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4321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CF332E-DE71-4DA4-B0CC-3D36E788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C8C669-4A0B-4F4C-BFB0-64760ED6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5" y="6356353"/>
            <a:ext cx="4114799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7D3BB-7315-484F-AE8D-038AB16B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0B0FEC75-72E9-4731-AE8F-CD45F78A9D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01836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4CFC-899E-483A-8665-FDAE5B4F0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8B269-4ECA-4F3A-9586-FBD86BB1C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7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36A45-AFDE-4B27-880E-90FD6B845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2"/>
            </a:lvl2pPr>
            <a:lvl3pPr marL="914462" indent="0">
              <a:buNone/>
              <a:defRPr sz="1200"/>
            </a:lvl3pPr>
            <a:lvl4pPr marL="1371693" indent="0">
              <a:buNone/>
              <a:defRPr sz="1002"/>
            </a:lvl4pPr>
            <a:lvl5pPr marL="1828923" indent="0">
              <a:buNone/>
              <a:defRPr sz="1002"/>
            </a:lvl5pPr>
            <a:lvl6pPr marL="2286155" indent="0">
              <a:buNone/>
              <a:defRPr sz="1002"/>
            </a:lvl6pPr>
            <a:lvl7pPr marL="2743386" indent="0">
              <a:buNone/>
              <a:defRPr sz="1002"/>
            </a:lvl7pPr>
            <a:lvl8pPr marL="3200618" indent="0">
              <a:buNone/>
              <a:defRPr sz="1002"/>
            </a:lvl8pPr>
            <a:lvl9pPr marL="3657848" indent="0">
              <a:buNone/>
              <a:defRPr sz="10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8EC39-71C5-445A-8EC6-BED5EE7183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04D97-BFB2-4D19-ABDD-41625236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5" y="6356353"/>
            <a:ext cx="4114799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B1F39-8EF1-423D-8FAE-83B73140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0B0FEC75-72E9-4731-AE8F-CD45F78A9D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1097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73B38-F113-4C55-9F1E-C11DFAAA0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1461B6-ABA4-47E2-96D5-0FB0F2E9B6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7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32" indent="0">
              <a:buNone/>
              <a:defRPr sz="2800"/>
            </a:lvl2pPr>
            <a:lvl3pPr marL="914462" indent="0">
              <a:buNone/>
              <a:defRPr sz="2400"/>
            </a:lvl3pPr>
            <a:lvl4pPr marL="1371693" indent="0">
              <a:buNone/>
              <a:defRPr sz="2000"/>
            </a:lvl4pPr>
            <a:lvl5pPr marL="1828923" indent="0">
              <a:buNone/>
              <a:defRPr sz="2000"/>
            </a:lvl5pPr>
            <a:lvl6pPr marL="2286155" indent="0">
              <a:buNone/>
              <a:defRPr sz="2000"/>
            </a:lvl6pPr>
            <a:lvl7pPr marL="2743386" indent="0">
              <a:buNone/>
              <a:defRPr sz="2000"/>
            </a:lvl7pPr>
            <a:lvl8pPr marL="3200618" indent="0">
              <a:buNone/>
              <a:defRPr sz="2000"/>
            </a:lvl8pPr>
            <a:lvl9pPr marL="3657848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02DF7-E99D-414B-B2EC-F00E8108D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2"/>
            </a:lvl2pPr>
            <a:lvl3pPr marL="914462" indent="0">
              <a:buNone/>
              <a:defRPr sz="1200"/>
            </a:lvl3pPr>
            <a:lvl4pPr marL="1371693" indent="0">
              <a:buNone/>
              <a:defRPr sz="1002"/>
            </a:lvl4pPr>
            <a:lvl5pPr marL="1828923" indent="0">
              <a:buNone/>
              <a:defRPr sz="1002"/>
            </a:lvl5pPr>
            <a:lvl6pPr marL="2286155" indent="0">
              <a:buNone/>
              <a:defRPr sz="1002"/>
            </a:lvl6pPr>
            <a:lvl7pPr marL="2743386" indent="0">
              <a:buNone/>
              <a:defRPr sz="1002"/>
            </a:lvl7pPr>
            <a:lvl8pPr marL="3200618" indent="0">
              <a:buNone/>
              <a:defRPr sz="1002"/>
            </a:lvl8pPr>
            <a:lvl9pPr marL="3657848" indent="0">
              <a:buNone/>
              <a:defRPr sz="10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AE36B-E560-44A9-8C30-8450AE95BF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C6834-0FA5-4AEF-9AA3-4D56CC517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5" y="6356353"/>
            <a:ext cx="4114799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DCBBC-0394-4CAE-9F49-911C8A3F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0B0FEC75-72E9-4731-AE8F-CD45F78A9D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74094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2DCBD-9D6D-4C49-886B-3139BFDA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2B2C2B-05C0-4A76-9DB4-5DFA18C76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4" y="1825625"/>
            <a:ext cx="10515601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31F89-3BE2-4CDB-A3FD-244B6673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8A41B-76E4-49A8-92D4-F6356CAE9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5" y="6356353"/>
            <a:ext cx="4114799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148AD-5249-496E-97E4-15F15643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0B0FEC75-72E9-4731-AE8F-CD45F78A9D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1729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A33A49-AF9B-4FF3-A13E-C2CEB7E69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43885-EFCC-4AFC-948B-BCB60B051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ECBAA-219F-47B5-9DAB-99B4F702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EFA50-7ED8-48A2-80AD-EAA8032DF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5" y="6356353"/>
            <a:ext cx="4114799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30043-99B3-4ED1-AD9B-232CCA9BF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0B0FEC75-72E9-4731-AE8F-CD45F78A9D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6859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główek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57" y="584202"/>
            <a:ext cx="11401158" cy="5048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5" name="Symbol zastępczy tekstu 44"/>
          <p:cNvSpPr>
            <a:spLocks noGrp="1"/>
          </p:cNvSpPr>
          <p:nvPr>
            <p:ph type="body" sz="quarter" idx="12"/>
          </p:nvPr>
        </p:nvSpPr>
        <p:spPr>
          <a:xfrm>
            <a:off x="395557" y="404815"/>
            <a:ext cx="11401158" cy="17938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90204" pitchFamily="34" charset="0"/>
              <a:buNone/>
              <a:defRPr sz="1200">
                <a:solidFill>
                  <a:schemeClr val="accent5"/>
                </a:solidFill>
              </a:defRPr>
            </a:lvl1pPr>
            <a:lvl2pPr marL="295026" indent="0">
              <a:buNone/>
              <a:defRPr/>
            </a:lvl2pPr>
            <a:lvl3pPr marL="590054" indent="0">
              <a:buNone/>
              <a:defRPr/>
            </a:lvl3pPr>
            <a:lvl4pPr marL="885080" indent="0">
              <a:buNone/>
              <a:defRPr/>
            </a:lvl4pPr>
            <a:lvl5pPr marL="1180105" indent="0"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zawartości 58">
            <a:extLst>
              <a:ext uri="{FF2B5EF4-FFF2-40B4-BE49-F238E27FC236}">
                <a16:creationId xmlns:a16="http://schemas.microsoft.com/office/drawing/2014/main" id="{06BA16C3-FD7A-41E7-A4EF-FE8129B741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56" y="1268415"/>
            <a:ext cx="11404866" cy="4764235"/>
          </a:xfrm>
          <a:prstGeom prst="rect">
            <a:avLst/>
          </a:prstGeom>
        </p:spPr>
        <p:txBody>
          <a:bodyPr lIns="0" tIns="0" rIns="0" bIns="0"/>
          <a:lstStyle>
            <a:lvl1pPr marL="237085" indent="-237085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accent5"/>
                </a:solidFill>
              </a:defRPr>
            </a:lvl1pPr>
            <a:lvl2pPr marL="442539" indent="-14751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accent5"/>
                </a:solidFill>
              </a:defRPr>
            </a:lvl2pPr>
            <a:lvl3pPr marL="737567" indent="-14751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accent5"/>
                </a:solidFill>
              </a:defRPr>
            </a:lvl3pPr>
            <a:lvl4pPr marL="1032594" indent="-14751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accent5"/>
                </a:solidFill>
              </a:defRPr>
            </a:lvl4pPr>
            <a:lvl5pPr marL="1327620" indent="-14751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561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68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3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4" y="468000"/>
            <a:ext cx="10515601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5" y="6044693"/>
            <a:ext cx="1716201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1" y="6131289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1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11" y="1895645"/>
            <a:ext cx="11452085" cy="45426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71D892-BC93-44C9-891B-305080B2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42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1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2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1"/>
            <a:ext cx="10972441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2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848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9048" y="1776524"/>
            <a:ext cx="4517895" cy="569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98" b="0" i="0">
                <a:solidFill>
                  <a:srgbClr val="003459"/>
                </a:solidFill>
                <a:latin typeface="IBM Plex Sans"/>
                <a:cs typeface="IBM Plex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40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6482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9648" y="1078073"/>
            <a:ext cx="5269209" cy="461871"/>
          </a:xfrm>
        </p:spPr>
        <p:txBody>
          <a:bodyPr lIns="0" tIns="0" rIns="0" bIns="0"/>
          <a:lstStyle>
            <a:lvl1pPr>
              <a:defRPr sz="3001" b="0" i="0">
                <a:solidFill>
                  <a:srgbClr val="58585B"/>
                </a:solidFill>
                <a:latin typeface="IBM Plex Sans"/>
                <a:cs typeface="IBM Plex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76011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9648" y="1078073"/>
            <a:ext cx="5269209" cy="461871"/>
          </a:xfrm>
        </p:spPr>
        <p:txBody>
          <a:bodyPr lIns="0" tIns="0" rIns="0" bIns="0"/>
          <a:lstStyle>
            <a:lvl1pPr>
              <a:defRPr sz="3001" b="0" i="0">
                <a:solidFill>
                  <a:srgbClr val="58585B"/>
                </a:solidFill>
                <a:latin typeface="IBM Plex Sans"/>
                <a:cs typeface="IBM Plex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1557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9648" y="1078073"/>
            <a:ext cx="5269209" cy="461871"/>
          </a:xfrm>
        </p:spPr>
        <p:txBody>
          <a:bodyPr lIns="0" tIns="0" rIns="0" bIns="0"/>
          <a:lstStyle>
            <a:lvl1pPr>
              <a:defRPr sz="3001" b="0" i="0">
                <a:solidFill>
                  <a:srgbClr val="58585B"/>
                </a:solidFill>
                <a:latin typeface="IBM Plex Sans"/>
                <a:cs typeface="IBM Plex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17839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554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  <p:sp>
        <p:nvSpPr>
          <p:cNvPr id="4" name="MSIPCMContentMarking" descr="{&quot;HashCode&quot;:851437236,&quot;Placement&quot;:&quot;Footer&quot;,&quot;Top&quot;:522.0343,&quot;Left&quot;:407.4319,&quot;SlideWidth&quot;:960,&quot;SlideHeight&quot;:540}">
            <a:extLst>
              <a:ext uri="{FF2B5EF4-FFF2-40B4-BE49-F238E27FC236}">
                <a16:creationId xmlns:a16="http://schemas.microsoft.com/office/drawing/2014/main" id="{FE43A3A1-6241-47BD-B744-7A234D9FAF5D}"/>
              </a:ext>
            </a:extLst>
          </p:cNvPr>
          <p:cNvSpPr txBox="1"/>
          <p:nvPr userDrawn="1"/>
        </p:nvSpPr>
        <p:spPr>
          <a:xfrm>
            <a:off x="5174385" y="6629836"/>
            <a:ext cx="1843230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800">
                <a:solidFill>
                  <a:srgbClr val="000000"/>
                </a:solidFill>
                <a:latin typeface="Calibri" panose="020F0502020204030204" pitchFamily="34" charset="0"/>
              </a:rPr>
              <a:t>K2 - Informacja wewnętrzna (Internal)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  <p:sp>
        <p:nvSpPr>
          <p:cNvPr id="2" name="MSIPCMContentMarking" descr="{&quot;HashCode&quot;:851437236,&quot;Placement&quot;:&quot;Footer&quot;,&quot;Top&quot;:522.0343,&quot;Left&quot;:407.4319,&quot;SlideWidth&quot;:960,&quot;SlideHeight&quot;:540}">
            <a:extLst>
              <a:ext uri="{FF2B5EF4-FFF2-40B4-BE49-F238E27FC236}">
                <a16:creationId xmlns:a16="http://schemas.microsoft.com/office/drawing/2014/main" id="{B4104CD4-E988-4E54-B2A3-11A73E3C363C}"/>
              </a:ext>
            </a:extLst>
          </p:cNvPr>
          <p:cNvSpPr txBox="1"/>
          <p:nvPr userDrawn="1"/>
        </p:nvSpPr>
        <p:spPr>
          <a:xfrm>
            <a:off x="5174385" y="6629836"/>
            <a:ext cx="1843230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800">
                <a:solidFill>
                  <a:srgbClr val="000000"/>
                </a:solidFill>
                <a:latin typeface="Calibri" panose="020F0502020204030204" pitchFamily="34" charset="0"/>
              </a:rPr>
              <a:t>K2 - Informacja wewnętrzna (Internal)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704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851437236,&quot;Placement&quot;:&quot;Footer&quot;,&quot;Top&quot;:522.0343,&quot;Left&quot;:407.4319,&quot;SlideWidth&quot;:960,&quot;SlideHeight&quot;:540}">
            <a:extLst>
              <a:ext uri="{FF2B5EF4-FFF2-40B4-BE49-F238E27FC236}">
                <a16:creationId xmlns:a16="http://schemas.microsoft.com/office/drawing/2014/main" id="{A6C79B4D-7611-4E02-946D-3ECF5AEB9872}"/>
              </a:ext>
            </a:extLst>
          </p:cNvPr>
          <p:cNvSpPr txBox="1"/>
          <p:nvPr userDrawn="1"/>
        </p:nvSpPr>
        <p:spPr>
          <a:xfrm>
            <a:off x="5174385" y="6629836"/>
            <a:ext cx="1843230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800">
                <a:solidFill>
                  <a:srgbClr val="000000"/>
                </a:solidFill>
                <a:latin typeface="Calibri" panose="020F0502020204030204" pitchFamily="34" charset="0"/>
              </a:rPr>
              <a:t>K2 - Informacja wewnętrzna (Internal)</a:t>
            </a:r>
          </a:p>
        </p:txBody>
      </p:sp>
    </p:spTree>
    <p:extLst>
      <p:ext uri="{BB962C8B-B14F-4D97-AF65-F5344CB8AC3E}">
        <p14:creationId xmlns:p14="http://schemas.microsoft.com/office/powerpoint/2010/main" val="166521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hf sldNum="0" hdr="0" ftr="0" dt="0"/>
  <p:txStyles>
    <p:titleStyle>
      <a:lvl1pPr algn="l" defTabSz="9144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8" indent="-228618" algn="l" defTabSz="914462" rtl="0" eaLnBrk="1" latinLnBrk="0" hangingPunct="1">
        <a:lnSpc>
          <a:spcPct val="90000"/>
        </a:lnSpc>
        <a:spcBef>
          <a:spcPts val="1002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48" indent="-228618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78" indent="-228618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09" indent="-228618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41" indent="-228618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71" indent="-228618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003" indent="-228618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234" indent="-228618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464" indent="-228618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6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62" algn="l" defTabSz="91446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3" algn="l" defTabSz="91446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23" algn="l" defTabSz="91446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155" algn="l" defTabSz="91446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86" algn="l" defTabSz="91446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18" algn="l" defTabSz="91446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848" algn="l" defTabSz="91446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9648" y="1078073"/>
            <a:ext cx="5269209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rgbClr val="58585B"/>
                </a:solidFill>
                <a:latin typeface="IBM Plex Sans"/>
                <a:cs typeface="IBM Plex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1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MSIPCMContentMarking" descr="{&quot;HashCode&quot;:851437236,&quot;Placement&quot;:&quot;Footer&quot;,&quot;Top&quot;:522.0343,&quot;Left&quot;:407.4319,&quot;SlideWidth&quot;:960,&quot;SlideHeight&quot;:540}">
            <a:extLst>
              <a:ext uri="{FF2B5EF4-FFF2-40B4-BE49-F238E27FC236}">
                <a16:creationId xmlns:a16="http://schemas.microsoft.com/office/drawing/2014/main" id="{81004140-FD4C-44CC-BD17-A51BAFFA6F04}"/>
              </a:ext>
            </a:extLst>
          </p:cNvPr>
          <p:cNvSpPr txBox="1"/>
          <p:nvPr userDrawn="1"/>
        </p:nvSpPr>
        <p:spPr>
          <a:xfrm>
            <a:off x="5174385" y="6629836"/>
            <a:ext cx="1843230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800">
                <a:solidFill>
                  <a:srgbClr val="000000"/>
                </a:solidFill>
                <a:latin typeface="Calibri" panose="020F0502020204030204" pitchFamily="34" charset="0"/>
              </a:rPr>
              <a:t>K2 - Informacja wewnętrzna (Internal)</a:t>
            </a:r>
          </a:p>
        </p:txBody>
      </p:sp>
    </p:spTree>
    <p:extLst>
      <p:ext uri="{BB962C8B-B14F-4D97-AF65-F5344CB8AC3E}">
        <p14:creationId xmlns:p14="http://schemas.microsoft.com/office/powerpoint/2010/main" val="173256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24">
        <a:defRPr>
          <a:latin typeface="+mn-lt"/>
          <a:ea typeface="+mn-ea"/>
          <a:cs typeface="+mn-cs"/>
        </a:defRPr>
      </a:lvl2pPr>
      <a:lvl3pPr marL="554448">
        <a:defRPr>
          <a:latin typeface="+mn-lt"/>
          <a:ea typeface="+mn-ea"/>
          <a:cs typeface="+mn-cs"/>
        </a:defRPr>
      </a:lvl3pPr>
      <a:lvl4pPr marL="831672">
        <a:defRPr>
          <a:latin typeface="+mn-lt"/>
          <a:ea typeface="+mn-ea"/>
          <a:cs typeface="+mn-cs"/>
        </a:defRPr>
      </a:lvl4pPr>
      <a:lvl5pPr marL="1108896">
        <a:defRPr>
          <a:latin typeface="+mn-lt"/>
          <a:ea typeface="+mn-ea"/>
          <a:cs typeface="+mn-cs"/>
        </a:defRPr>
      </a:lvl5pPr>
      <a:lvl6pPr marL="1386121">
        <a:defRPr>
          <a:latin typeface="+mn-lt"/>
          <a:ea typeface="+mn-ea"/>
          <a:cs typeface="+mn-cs"/>
        </a:defRPr>
      </a:lvl6pPr>
      <a:lvl7pPr marL="1663344">
        <a:defRPr>
          <a:latin typeface="+mn-lt"/>
          <a:ea typeface="+mn-ea"/>
          <a:cs typeface="+mn-cs"/>
        </a:defRPr>
      </a:lvl7pPr>
      <a:lvl8pPr marL="1940569">
        <a:defRPr>
          <a:latin typeface="+mn-lt"/>
          <a:ea typeface="+mn-ea"/>
          <a:cs typeface="+mn-cs"/>
        </a:defRPr>
      </a:lvl8pPr>
      <a:lvl9pPr marL="221779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24">
        <a:defRPr>
          <a:latin typeface="+mn-lt"/>
          <a:ea typeface="+mn-ea"/>
          <a:cs typeface="+mn-cs"/>
        </a:defRPr>
      </a:lvl2pPr>
      <a:lvl3pPr marL="554448">
        <a:defRPr>
          <a:latin typeface="+mn-lt"/>
          <a:ea typeface="+mn-ea"/>
          <a:cs typeface="+mn-cs"/>
        </a:defRPr>
      </a:lvl3pPr>
      <a:lvl4pPr marL="831672">
        <a:defRPr>
          <a:latin typeface="+mn-lt"/>
          <a:ea typeface="+mn-ea"/>
          <a:cs typeface="+mn-cs"/>
        </a:defRPr>
      </a:lvl4pPr>
      <a:lvl5pPr marL="1108896">
        <a:defRPr>
          <a:latin typeface="+mn-lt"/>
          <a:ea typeface="+mn-ea"/>
          <a:cs typeface="+mn-cs"/>
        </a:defRPr>
      </a:lvl5pPr>
      <a:lvl6pPr marL="1386121">
        <a:defRPr>
          <a:latin typeface="+mn-lt"/>
          <a:ea typeface="+mn-ea"/>
          <a:cs typeface="+mn-cs"/>
        </a:defRPr>
      </a:lvl6pPr>
      <a:lvl7pPr marL="1663344">
        <a:defRPr>
          <a:latin typeface="+mn-lt"/>
          <a:ea typeface="+mn-ea"/>
          <a:cs typeface="+mn-cs"/>
        </a:defRPr>
      </a:lvl7pPr>
      <a:lvl8pPr marL="1940569">
        <a:defRPr>
          <a:latin typeface="+mn-lt"/>
          <a:ea typeface="+mn-ea"/>
          <a:cs typeface="+mn-cs"/>
        </a:defRPr>
      </a:lvl8pPr>
      <a:lvl9pPr marL="221779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6w-d1mmjFU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customXml" Target="../ink/ink2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customXml" Target="../ink/ink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10.xml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20.png"/><Relationship Id="rId2" Type="http://schemas.openxmlformats.org/officeDocument/2006/relationships/image" Target="../media/image14.emf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customXml" Target="../ink/ink8.xml"/><Relationship Id="rId1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genderedinnovations.stanford.edu/methods/impact.html" TargetMode="Externa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hyperlink" Target="https://www.design-people.com/inspired-by-women/" TargetMode="Externa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genderedinnovations.stanford.edu/methods/language.html" TargetMode="External"/><Relationship Id="rId3" Type="http://schemas.openxmlformats.org/officeDocument/2006/relationships/hyperlink" Target="http://genderedinnovations.stanford.edu/methods/concepts.html" TargetMode="External"/><Relationship Id="rId7" Type="http://schemas.openxmlformats.org/officeDocument/2006/relationships/hyperlink" Target="http://genderedinnovations.stanford.edu/methods/standards.html" TargetMode="External"/><Relationship Id="rId2" Type="http://schemas.openxmlformats.org/officeDocument/2006/relationships/hyperlink" Target="http://genderedinnovations.stanford.edu/methods/priorities.html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genderedinnovations.stanford.edu/methods/innovation.html" TargetMode="External"/><Relationship Id="rId5" Type="http://schemas.openxmlformats.org/officeDocument/2006/relationships/hyperlink" Target="http://genderedinnovations.stanford.edu/methods/how.html" TargetMode="External"/><Relationship Id="rId4" Type="http://schemas.openxmlformats.org/officeDocument/2006/relationships/hyperlink" Target="http://genderedinnovations.stanford.edu/methods/questions.html" TargetMode="External"/><Relationship Id="rId9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op.europa.eu/en/publication-detail/-/publication/33b4c99f-2e66-11eb-b27b-01aa75ed71a1/language-en" TargetMode="External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genderedinnovations.stanford.edu/" TargetMode="External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igar-tool.gender-net.eu/en" TargetMode="External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eige.europa.eu/gender-mainstreaming/policy-areas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adb.org/sites/default/files/institutional-document/33650/files/gender-toolkit-energy.pdf" TargetMode="Externa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hyperlink" Target="https://thedocs.worldbank.org/en/doc/229591571411011551-0090022019/original/GenderGlobalRoadmapofAction.pdf" TargetMode="Externa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e/wP02f5aH2q" TargetMode="Externa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3.xml"/><Relationship Id="rId6" Type="http://schemas.openxmlformats.org/officeDocument/2006/relationships/hyperlink" Target="https://webgate.ec.europa.eu/funding-tenders-opportunities/display/OM/Expert+registration" TargetMode="External"/><Relationship Id="rId5" Type="http://schemas.openxmlformats.org/officeDocument/2006/relationships/hyperlink" Target="https://ec.europa.eu/info/funding-tenders/opportunities/portal/screen/work-as-an-expert" TargetMode="External"/><Relationship Id="rId4" Type="http://schemas.openxmlformats.org/officeDocument/2006/relationships/hyperlink" Target="https://ec.europa.eu/info/funding-tenders/opportunities/portal/screen/home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monika.ryndzionek@ncbr.gov.p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rostokąt 76"/>
          <p:cNvSpPr/>
          <p:nvPr/>
        </p:nvSpPr>
        <p:spPr>
          <a:xfrm>
            <a:off x="4780618" y="6255086"/>
            <a:ext cx="3958920" cy="40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408240" algn="l"/>
              </a:tabLst>
            </a:pPr>
            <a:r>
              <a:rPr lang="pl-PL" sz="1600" b="0" strike="noStrike" spc="-1" dirty="0">
                <a:solidFill>
                  <a:srgbClr val="03375E"/>
                </a:solidFill>
                <a:latin typeface="IBM Plex Sans"/>
                <a:ea typeface="DejaVu Sans"/>
              </a:rPr>
              <a:t>Warszawa, </a:t>
            </a:r>
            <a:r>
              <a:rPr lang="pl-PL" sz="1600" b="0" strike="noStrike" spc="-1">
                <a:solidFill>
                  <a:srgbClr val="03375E"/>
                </a:solidFill>
                <a:latin typeface="IBM Plex Sans"/>
                <a:ea typeface="DejaVu Sans"/>
              </a:rPr>
              <a:t>23 czerwca </a:t>
            </a:r>
            <a:r>
              <a:rPr lang="pl-PL" sz="1600" b="0" strike="noStrike" spc="-1" dirty="0">
                <a:solidFill>
                  <a:srgbClr val="03375E"/>
                </a:solidFill>
                <a:latin typeface="IBM Plex Sans"/>
                <a:ea typeface="DejaVu Sans"/>
              </a:rPr>
              <a:t>2023</a:t>
            </a:r>
            <a:endParaRPr lang="pl-PL" sz="1400" b="0" strike="noStrike" spc="-1" dirty="0">
              <a:solidFill>
                <a:srgbClr val="03375E"/>
              </a:solidFill>
              <a:latin typeface="Arial"/>
            </a:endParaRPr>
          </a:p>
        </p:txBody>
      </p:sp>
      <p:sp>
        <p:nvSpPr>
          <p:cNvPr id="81" name="Prostokąt 80"/>
          <p:cNvSpPr/>
          <p:nvPr/>
        </p:nvSpPr>
        <p:spPr>
          <a:xfrm>
            <a:off x="2033409" y="1222574"/>
            <a:ext cx="9726591" cy="23565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408240" algn="l"/>
              </a:tabLst>
            </a:pPr>
            <a:r>
              <a:rPr lang="pl-PL" sz="4400" b="1" strike="noStrike" spc="-1" dirty="0">
                <a:latin typeface="IBM Plex Sans"/>
                <a:ea typeface="DejaVu Sans"/>
              </a:rPr>
              <a:t>Wymogi </a:t>
            </a:r>
            <a:r>
              <a:rPr lang="pl-PL" sz="4400" b="1" spc="-1" dirty="0">
                <a:latin typeface="IBM Plex Sans"/>
                <a:ea typeface="DejaVu Sans"/>
              </a:rPr>
              <a:t>związane z równością płci w Horyzoncie Europa </a:t>
            </a: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r>
              <a:rPr lang="pl-PL" sz="3200" b="1" strike="noStrike" spc="-1" dirty="0">
                <a:latin typeface="IBM Plex Sans"/>
                <a:ea typeface="DejaVu Sans"/>
              </a:rPr>
              <a:t>Włączanie wymiaru płci w treści badań i innowacji </a:t>
            </a:r>
            <a:br>
              <a:rPr lang="pl-PL" sz="3600" b="1" spc="-1" dirty="0">
                <a:latin typeface="IBM Plex Sans"/>
              </a:rPr>
            </a:br>
            <a:r>
              <a:rPr lang="pl-PL" sz="3600" b="1" spc="-1" dirty="0">
                <a:latin typeface="IBM Plex Sans"/>
              </a:rPr>
              <a:t>	</a:t>
            </a:r>
            <a:br>
              <a:rPr lang="pl-PL" sz="3600" b="1" spc="-1" dirty="0">
                <a:latin typeface="IBM Plex Sans"/>
              </a:rPr>
            </a:br>
            <a:endParaRPr lang="pl-PL" sz="3600" b="1" strike="noStrike" spc="-1" dirty="0">
              <a:latin typeface="Arial"/>
            </a:endParaRPr>
          </a:p>
        </p:txBody>
      </p:sp>
      <p:sp>
        <p:nvSpPr>
          <p:cNvPr id="82" name="Prostokąt 81"/>
          <p:cNvSpPr/>
          <p:nvPr/>
        </p:nvSpPr>
        <p:spPr>
          <a:xfrm>
            <a:off x="432000" y="1881360"/>
            <a:ext cx="8314920" cy="126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408240" algn="l"/>
              </a:tabLst>
            </a:pPr>
            <a:r>
              <a:rPr lang="pl-PL" sz="4400" b="1" strike="noStrike" spc="-1" dirty="0">
                <a:solidFill>
                  <a:srgbClr val="FFFFFF"/>
                </a:solidFill>
                <a:latin typeface="IBM Plex Sans"/>
                <a:ea typeface="DejaVu Sans"/>
              </a:rPr>
              <a:t> </a:t>
            </a:r>
            <a:endParaRPr lang="pl-PL" sz="4400" b="0" strike="noStrike" spc="-1" dirty="0">
              <a:latin typeface="Arial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940FE89-C7F5-44A8-BAD4-D787A636FFDF}"/>
              </a:ext>
            </a:extLst>
          </p:cNvPr>
          <p:cNvSpPr txBox="1"/>
          <p:nvPr/>
        </p:nvSpPr>
        <p:spPr>
          <a:xfrm>
            <a:off x="2033409" y="4237891"/>
            <a:ext cx="62004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08240" algn="l"/>
              </a:tabLst>
            </a:pPr>
            <a:r>
              <a:rPr lang="pl-PL" sz="2000" spc="-1" dirty="0">
                <a:solidFill>
                  <a:srgbClr val="03375E"/>
                </a:solidFill>
                <a:latin typeface="IBM Plex Sans"/>
                <a:ea typeface="DejaVu Sans"/>
              </a:rPr>
              <a:t>dr Monika Ryndzionek</a:t>
            </a:r>
            <a:br>
              <a:rPr lang="pl-PL" sz="2000" b="0" strike="noStrike" spc="-1" dirty="0">
                <a:solidFill>
                  <a:srgbClr val="03375E"/>
                </a:solidFill>
                <a:latin typeface="IBM Plex Sans"/>
                <a:ea typeface="DejaVu Sans"/>
              </a:rPr>
            </a:br>
            <a:r>
              <a:rPr lang="pl-PL" sz="2000" b="0" strike="noStrike" spc="-1" dirty="0">
                <a:solidFill>
                  <a:srgbClr val="03375E"/>
                </a:solidFill>
                <a:latin typeface="IBM Plex Sans"/>
                <a:ea typeface="DejaVu Sans"/>
              </a:rPr>
              <a:t>Krajowy Punkt Kontaktowy</a:t>
            </a:r>
            <a:br>
              <a:rPr lang="pl-PL" sz="2000" b="0" strike="noStrike" spc="-1" dirty="0">
                <a:solidFill>
                  <a:srgbClr val="03375E"/>
                </a:solidFill>
                <a:latin typeface="IBM Plex Sans"/>
                <a:ea typeface="DejaVu Sans"/>
              </a:rPr>
            </a:br>
            <a:r>
              <a:rPr lang="pl-PL" sz="2000" b="0" strike="noStrike" spc="-1" dirty="0">
                <a:solidFill>
                  <a:srgbClr val="03375E"/>
                </a:solidFill>
                <a:latin typeface="IBM Plex Sans"/>
                <a:ea typeface="DejaVu Sans"/>
              </a:rPr>
              <a:t>NCBR</a:t>
            </a:r>
            <a:endParaRPr lang="pl-PL" b="0" strike="noStrike" spc="-1" dirty="0">
              <a:solidFill>
                <a:srgbClr val="03375E"/>
              </a:solidFill>
              <a:latin typeface="Arial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7C37DD9-EA16-49AE-A76D-941D77174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409" y="148098"/>
            <a:ext cx="1906988" cy="9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28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6E9D24AA-39F8-4927-B831-CF104B4B0E78}"/>
              </a:ext>
            </a:extLst>
          </p:cNvPr>
          <p:cNvSpPr/>
          <p:nvPr/>
        </p:nvSpPr>
        <p:spPr>
          <a:xfrm>
            <a:off x="2307772" y="1389474"/>
            <a:ext cx="9265104" cy="23517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408240" algn="l"/>
              </a:tabLst>
            </a:pPr>
            <a:endParaRPr lang="pl-PL" sz="3600" b="0" strike="noStrike" spc="-1" dirty="0">
              <a:latin typeface="Arial"/>
            </a:endParaRPr>
          </a:p>
        </p:txBody>
      </p:sp>
      <p:pic>
        <p:nvPicPr>
          <p:cNvPr id="3" name="Obraz 2" descr="Obraz zawierający tekst, sprzęt elektroniczny, komputer&#10;&#10;Opis wygenerowany automatycznie">
            <a:extLst>
              <a:ext uri="{FF2B5EF4-FFF2-40B4-BE49-F238E27FC236}">
                <a16:creationId xmlns:a16="http://schemas.microsoft.com/office/drawing/2014/main" id="{737A3A91-3565-4774-9867-871544F66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469" y="587439"/>
            <a:ext cx="6169993" cy="431899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DE10D19-C8CD-4337-84A8-1C241AE31D1C}"/>
              </a:ext>
            </a:extLst>
          </p:cNvPr>
          <p:cNvSpPr txBox="1"/>
          <p:nvPr/>
        </p:nvSpPr>
        <p:spPr>
          <a:xfrm>
            <a:off x="1055094" y="2289405"/>
            <a:ext cx="4431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Film na start: </a:t>
            </a:r>
          </a:p>
          <a:p>
            <a:r>
              <a:rPr lang="en-US" sz="2800" dirty="0">
                <a:hlinkClick r:id="rId3"/>
              </a:rPr>
              <a:t>Gender-Based Analysis + : What is it and Why?</a:t>
            </a:r>
            <a:endParaRPr lang="pl-PL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0CB580-5819-4691-87D3-FC452257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35" y="1450961"/>
            <a:ext cx="11451687" cy="645622"/>
          </a:xfrm>
        </p:spPr>
        <p:txBody>
          <a:bodyPr/>
          <a:lstStyle/>
          <a:p>
            <a:r>
              <a:rPr lang="pl-PL" dirty="0"/>
              <a:t>Analiza pod kątem płci – założenia i rezultaty badań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FE338C-7803-4E2D-A68E-206F3348F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957" y="2589660"/>
            <a:ext cx="11452085" cy="4542660"/>
          </a:xfrm>
        </p:spPr>
        <p:txBody>
          <a:bodyPr>
            <a:normAutofit/>
          </a:bodyPr>
          <a:lstStyle/>
          <a:p>
            <a:r>
              <a:rPr lang="pl-PL" sz="1800" dirty="0"/>
              <a:t>Coraz więcej badań pokazuje, że nieuwzględnianie analizy płci negatywnie odbija się na jakości, powtarzalności i rozliczalności badań i innowacji.</a:t>
            </a:r>
          </a:p>
          <a:p>
            <a:r>
              <a:rPr lang="pl-PL" sz="1800" dirty="0"/>
              <a:t>W wielu dziedzinach ważne jest sprawdzenie, czy wyniki badań mogą mieć różny wpływ na kobiety i mężczyzn. </a:t>
            </a:r>
          </a:p>
          <a:p>
            <a:pPr marL="0" indent="0">
              <a:buNone/>
            </a:pPr>
            <a:r>
              <a:rPr lang="pl-PL" sz="1800" b="1" dirty="0"/>
              <a:t>Na przykład: </a:t>
            </a:r>
          </a:p>
          <a:p>
            <a:r>
              <a:rPr lang="pl-PL" sz="1800" dirty="0"/>
              <a:t>Dlaczego w pandemii COVID-19 obserwujemy różnice między kobietami i mężczyznami pod względem liczby zakażeń i śmiertelności? </a:t>
            </a:r>
          </a:p>
          <a:p>
            <a:r>
              <a:rPr lang="pl-PL" sz="1800" dirty="0"/>
              <a:t>Czy ma sens badanie chorób układu krążenia prowadzone tylko na samcach zwierząt i na mężczyznach, a osteoporozy tylko na kobietach?</a:t>
            </a:r>
          </a:p>
        </p:txBody>
      </p:sp>
    </p:spTree>
    <p:extLst>
      <p:ext uri="{BB962C8B-B14F-4D97-AF65-F5344CB8AC3E}">
        <p14:creationId xmlns:p14="http://schemas.microsoft.com/office/powerpoint/2010/main" val="23818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A5B957-8EB9-4D29-8C38-D7604D0D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80" y="920662"/>
            <a:ext cx="10972440" cy="1144800"/>
          </a:xfrm>
        </p:spPr>
        <p:txBody>
          <a:bodyPr/>
          <a:lstStyle/>
          <a:p>
            <a:r>
              <a:rPr lang="pl-PL" dirty="0"/>
              <a:t>Inne interesujące pytania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664880-6F58-4F83-90A2-C4A1C354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957" y="2065462"/>
            <a:ext cx="11452085" cy="4542660"/>
          </a:xfrm>
        </p:spPr>
        <p:txBody>
          <a:bodyPr numCol="2"/>
          <a:lstStyle/>
          <a:p>
            <a:r>
              <a:rPr lang="pl-PL" sz="1600" dirty="0"/>
              <a:t>Czy wiesz, że feromony wydzielane przez eksperymentujących mężczyzn, ale nie kobiety, wywołują u myszy laboratoryjnych reakcję na stres wystarczającą do wywołania ulgi w bólu?</a:t>
            </a:r>
          </a:p>
          <a:p>
            <a:r>
              <a:rPr lang="pl-PL" sz="1600" dirty="0"/>
              <a:t>Czy wiesz, że wiele aspektów opodatkowania ma istotny wpływ na nierówności społeczno-ekonomiczne związane z płcią, ale podczas opracowywania przepisów podatkowych decydenci wciąż rzadko biorą pod uwagę nierówności płci?</a:t>
            </a:r>
          </a:p>
          <a:p>
            <a:r>
              <a:rPr lang="pl-PL" sz="1600" dirty="0"/>
              <a:t>Czy ma sens projektowanie wyposażenia bezpieczeństwa samochodu wyłącznie w oparciu o standardy męskiego ciała?</a:t>
            </a:r>
          </a:p>
          <a:p>
            <a:r>
              <a:rPr lang="pl-PL" sz="1600" dirty="0"/>
              <a:t>Czy wiesz, że prawie 3/4 internautek na całym świecie doświadczyło jakiejś formy cyberprzemocy?</a:t>
            </a:r>
          </a:p>
          <a:p>
            <a:endParaRPr lang="pl-PL" sz="1600" dirty="0"/>
          </a:p>
          <a:p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r>
              <a:rPr lang="pl-PL" sz="1600" dirty="0"/>
              <a:t>Dlaczego badania dotyczące podróży, a co za tym idzie analizy mobilności i planowania transportu, nie doceniają podróży wykonywanych w ramach pracy opiekuńczej, które są podejmowane głównie przez kobiety?</a:t>
            </a:r>
          </a:p>
          <a:p>
            <a:r>
              <a:rPr lang="pl-PL" sz="1600" dirty="0"/>
              <a:t>Czy etyczne jest opracowywanie produktów sztucznej inteligencji, które mogą rozpowszechniać uprzedzenia płciowe i rasowe z powodu braku różnorodności danych wykorzystywanych do uczenia sztucznej inteligencji?</a:t>
            </a:r>
          </a:p>
          <a:p>
            <a:r>
              <a:rPr lang="pl-PL" sz="1600" dirty="0"/>
              <a:t>Czy wiesz, że zmiany klimatyczne wpływają na determinację płci w wielu gatunkach morskich i że niektóre populacje są obecnie przez to zagrożone wyginięciem?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657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4E33D5-D110-4273-8F4E-AAFC4D893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79" y="1188000"/>
            <a:ext cx="10972440" cy="1144800"/>
          </a:xfrm>
        </p:spPr>
        <p:txBody>
          <a:bodyPr/>
          <a:lstStyle/>
          <a:p>
            <a:r>
              <a:rPr lang="pl-PL" dirty="0"/>
              <a:t>Korzyści z włączania wymiaru płci w badaniach i innowacjach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B4C164-F6E0-4882-A953-D7AFDA1E5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956" y="2580443"/>
            <a:ext cx="11452085" cy="4542660"/>
          </a:xfrm>
        </p:spPr>
        <p:txBody>
          <a:bodyPr>
            <a:normAutofit/>
          </a:bodyPr>
          <a:lstStyle/>
          <a:p>
            <a:r>
              <a:rPr lang="pl-PL" sz="2000" dirty="0"/>
              <a:t>dodana wartość do badań i innowacji pod względem doskonałości, kreatywności, dyscypliny, odtwarzalności i możliwości biznesowych,</a:t>
            </a:r>
          </a:p>
          <a:p>
            <a:r>
              <a:rPr lang="pl-PL" sz="2000" dirty="0"/>
              <a:t>pomaga naukowcom i innowatorom kwestionować normy i stereotypy dotyczące płci oraz ponownie przemyśleć standardy i modele referencyjne,</a:t>
            </a:r>
          </a:p>
          <a:p>
            <a:r>
              <a:rPr lang="pl-PL" sz="2000" dirty="0"/>
              <a:t>prowadzi do dogłębnego zrozumienia potrzeb, </a:t>
            </a:r>
            <a:r>
              <a:rPr lang="pl-PL" sz="2000" dirty="0" err="1"/>
              <a:t>zachowań</a:t>
            </a:r>
            <a:r>
              <a:rPr lang="pl-PL" sz="2000" dirty="0"/>
              <a:t> i postaw wszystkich ludzi,</a:t>
            </a:r>
          </a:p>
          <a:p>
            <a:r>
              <a:rPr lang="pl-PL" sz="2000" dirty="0"/>
              <a:t>przyczynia się do produkcji towarów i usług lepiej dostosowanych do nowych rynków,</a:t>
            </a:r>
          </a:p>
          <a:p>
            <a:r>
              <a:rPr lang="pl-PL" sz="2000" dirty="0"/>
              <a:t>ma kluczowe znaczenie dla zapewnienia wiodącej pozycji Europy w dziedzinie nauki i technologii oraz wspierania zrównoważonego rozwoju sprzyjającego włączeniu społecznemu.</a:t>
            </a:r>
          </a:p>
        </p:txBody>
      </p:sp>
    </p:spTree>
    <p:extLst>
      <p:ext uri="{BB962C8B-B14F-4D97-AF65-F5344CB8AC3E}">
        <p14:creationId xmlns:p14="http://schemas.microsoft.com/office/powerpoint/2010/main" val="240336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rostokąt 90"/>
          <p:cNvSpPr/>
          <p:nvPr/>
        </p:nvSpPr>
        <p:spPr>
          <a:xfrm>
            <a:off x="1603466" y="2610821"/>
            <a:ext cx="8985067" cy="1635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408240" algn="l"/>
              </a:tabLst>
            </a:pPr>
            <a:r>
              <a:rPr lang="pl-PL" sz="4400" b="1" spc="-1" dirty="0">
                <a:latin typeface="IBM Plex Sans"/>
              </a:rPr>
              <a:t>Kluczowe pojęcia</a:t>
            </a:r>
            <a:br>
              <a:rPr lang="pl-PL" sz="4400" b="1" spc="-1" dirty="0">
                <a:solidFill>
                  <a:srgbClr val="FFFFFF"/>
                </a:solidFill>
                <a:latin typeface="IBM Plex Sans"/>
              </a:rPr>
            </a:br>
            <a:endParaRPr lang="pl-PL" sz="4400" b="1" spc="-1" dirty="0">
              <a:solidFill>
                <a:srgbClr val="FFFFFF"/>
              </a:solidFill>
              <a:latin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810574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3FC058-395A-4DCB-A594-BEF7B5307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80" y="848366"/>
            <a:ext cx="10972440" cy="1144800"/>
          </a:xfrm>
        </p:spPr>
        <p:txBody>
          <a:bodyPr/>
          <a:lstStyle/>
          <a:p>
            <a:r>
              <a:rPr lang="pl-PL" b="1" dirty="0"/>
              <a:t>Płeć biologiczna (z ang. </a:t>
            </a:r>
            <a:r>
              <a:rPr lang="pl-PL" b="1" i="1" dirty="0"/>
              <a:t>sex</a:t>
            </a:r>
            <a:r>
              <a:rPr lang="pl-PL" b="1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00BB29-E85E-4D34-8144-3794D199D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Jest determinowana przez kilka cech biologicznych, zgodnie z funkcjami, które wynikają z cech chromosomalnych, hormonalnych, narządów rozrodczych lub czynników środowiskowych, które wpływają na ekspresję cech fenotypowych (morfologii) w organizmach rozmnażających się płciowo. </a:t>
            </a:r>
          </a:p>
          <a:p>
            <a:r>
              <a:rPr lang="pl-PL" sz="2000" dirty="0"/>
              <a:t>U ludzi płeć odnosi się do biologicznych atrybutów, które odróżniają mężczyznę, kobietę lub interpłciowość. </a:t>
            </a:r>
          </a:p>
          <a:p>
            <a:r>
              <a:rPr lang="pl-PL" sz="2000" dirty="0"/>
              <a:t>U organizmów innych niż człowiek płeć odnosi się do cech biologicznych, które odróżniają samca, samicę lub hermafrodytę. </a:t>
            </a:r>
          </a:p>
          <a:p>
            <a:r>
              <a:rPr lang="pl-PL" sz="2000" dirty="0"/>
              <a:t>W badaniach inżynieryjnych i projektowania produktów płeć obejmuje cechy anatomiczne i fizjologiczne, które mogą wpływać na projektowanie produktów, systemów i procesów. </a:t>
            </a:r>
          </a:p>
          <a:p>
            <a:r>
              <a:rPr lang="pl-PL" sz="2000" dirty="0"/>
              <a:t>Różnice płci mogą mieć znaczenie w przypadku wielu projektów badawczo-innowacyjnych.</a:t>
            </a:r>
          </a:p>
        </p:txBody>
      </p:sp>
    </p:spTree>
    <p:extLst>
      <p:ext uri="{BB962C8B-B14F-4D97-AF65-F5344CB8AC3E}">
        <p14:creationId xmlns:p14="http://schemas.microsoft.com/office/powerpoint/2010/main" val="332763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56E548-57CE-4E49-899B-8BFD454F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79" y="1188000"/>
            <a:ext cx="10972440" cy="1144800"/>
          </a:xfrm>
        </p:spPr>
        <p:txBody>
          <a:bodyPr/>
          <a:lstStyle/>
          <a:p>
            <a:r>
              <a:rPr lang="pl-PL" b="1" dirty="0"/>
              <a:t>Płeć społeczno-kulturowa </a:t>
            </a:r>
            <a:br>
              <a:rPr lang="pl-PL" b="1" dirty="0"/>
            </a:br>
            <a:r>
              <a:rPr lang="pl-PL" b="1" dirty="0"/>
              <a:t>(z ang. </a:t>
            </a:r>
            <a:r>
              <a:rPr lang="pl-PL" b="1" i="1" dirty="0" err="1"/>
              <a:t>gender</a:t>
            </a:r>
            <a:r>
              <a:rPr lang="pl-PL" b="1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916FF7-79DB-4354-804A-E13AC4D53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957" y="2731668"/>
            <a:ext cx="11452085" cy="4542660"/>
          </a:xfrm>
        </p:spPr>
        <p:txBody>
          <a:bodyPr>
            <a:normAutofit/>
          </a:bodyPr>
          <a:lstStyle/>
          <a:p>
            <a:r>
              <a:rPr lang="pl-PL" sz="2000" dirty="0"/>
              <a:t>Odnosi się do </a:t>
            </a:r>
            <a:r>
              <a:rPr lang="pl-PL" sz="2000" dirty="0" err="1"/>
              <a:t>socjokulturowych</a:t>
            </a:r>
            <a:r>
              <a:rPr lang="pl-PL" sz="2000" dirty="0"/>
              <a:t> norm, tożsamości i relacji, które kategoryzują ludzi, porządkują społeczeństwa i organizacje oraz kształtują zachowania, produkty, technologie, środowiska i wiedzę. </a:t>
            </a:r>
          </a:p>
          <a:p>
            <a:r>
              <a:rPr lang="pl-PL" sz="2000" dirty="0"/>
              <a:t>Postawy i zachowania związane z płcią są złożone i zmieniają się w czasie i miejscu, wraz ze zmianą norm i wartości kulturowych. </a:t>
            </a:r>
          </a:p>
          <a:p>
            <a:r>
              <a:rPr lang="pl-PL" sz="2000" dirty="0"/>
              <a:t>To, w jaki sposób mówimy, nasze maniery, rzeczy, których używamy i nasze zachowania, wszystko wskazuje na to, kim jesteśmy i ustanawia zasady interakcji. </a:t>
            </a:r>
          </a:p>
          <a:p>
            <a:r>
              <a:rPr lang="pl-PL" sz="2000" dirty="0"/>
              <a:t>Płeć jest zasadą organizacyjną, która porządkuje zachowania, postawy, wygląd fizyczny i nawyki.</a:t>
            </a:r>
          </a:p>
        </p:txBody>
      </p:sp>
    </p:spTree>
    <p:extLst>
      <p:ext uri="{BB962C8B-B14F-4D97-AF65-F5344CB8AC3E}">
        <p14:creationId xmlns:p14="http://schemas.microsoft.com/office/powerpoint/2010/main" val="268174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56E548-57CE-4E49-899B-8BFD454F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06" y="1227189"/>
            <a:ext cx="10972440" cy="1144800"/>
          </a:xfrm>
        </p:spPr>
        <p:txBody>
          <a:bodyPr/>
          <a:lstStyle/>
          <a:p>
            <a:r>
              <a:rPr lang="pl-PL" dirty="0"/>
              <a:t>Trzy powiązane wymiary płci społeczno-kulturowej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916FF7-79DB-4354-804A-E13AC4D53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06" y="2580442"/>
            <a:ext cx="11452085" cy="4542660"/>
          </a:xfrm>
        </p:spPr>
        <p:txBody>
          <a:bodyPr>
            <a:normAutofit/>
          </a:bodyPr>
          <a:lstStyle/>
          <a:p>
            <a:r>
              <a:rPr lang="pl-PL" sz="2000" dirty="0"/>
              <a:t>normy płci (społeczno-kulturowe oczekiwania co do tego, co jest odpowiednie dla kobiet, mężczyzn lub osób zróżnicowanych pod względem płci, często opierając się na stereotypach płci), </a:t>
            </a:r>
          </a:p>
          <a:p>
            <a:r>
              <a:rPr lang="pl-PL" sz="2000" dirty="0"/>
              <a:t>tożsamości płciowe (jak jednostki lub grupy postrzegają i prezentują się w relacji do norm płci, z najczęściej używanymi kategoriami, w tym: kobieta, mężczyzna i osoby niebinarne lub zróżnicowane pod względem płci),</a:t>
            </a:r>
          </a:p>
          <a:p>
            <a:r>
              <a:rPr lang="pl-PL" sz="2000" dirty="0"/>
              <a:t>relacje płci (w jaki sposób płeć biologiczna i społeczno-kulturowa kształtują interakcje społeczne w rodzinach, szkołach, miejscach pracy i miejscach publicznych, często obejmujące relacje władzy).</a:t>
            </a:r>
          </a:p>
          <a:p>
            <a:pPr marL="0" indent="0">
              <a:buNone/>
            </a:pPr>
            <a:r>
              <a:rPr lang="pl-PL" sz="2000" dirty="0"/>
              <a:t>Jako taka, płeć może być ważnym aspektem badań i projektowania.</a:t>
            </a:r>
          </a:p>
        </p:txBody>
      </p:sp>
    </p:spTree>
    <p:extLst>
      <p:ext uri="{BB962C8B-B14F-4D97-AF65-F5344CB8AC3E}">
        <p14:creationId xmlns:p14="http://schemas.microsoft.com/office/powerpoint/2010/main" val="412917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886EB64F-7353-4426-A61C-2F4D2BE094CB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764692" y="1879236"/>
            <a:ext cx="3484454" cy="3528750"/>
          </a:xfr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9691912-DD09-4A53-8E65-BFF6BE783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061" y="1879236"/>
            <a:ext cx="3371599" cy="352875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8711955-2740-4F6D-813E-F5726BB3A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596" y="1879236"/>
            <a:ext cx="3253712" cy="34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29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56E548-57CE-4E49-899B-8BFD454F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80" y="978995"/>
            <a:ext cx="10972440" cy="1144800"/>
          </a:xfrm>
        </p:spPr>
        <p:txBody>
          <a:bodyPr/>
          <a:lstStyle/>
          <a:p>
            <a:r>
              <a:rPr lang="pl-PL" dirty="0" err="1"/>
              <a:t>Intersekcjonalność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916FF7-79DB-4354-804A-E13AC4D53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957" y="2123795"/>
            <a:ext cx="11452085" cy="4542660"/>
          </a:xfrm>
        </p:spPr>
        <p:txBody>
          <a:bodyPr>
            <a:normAutofit/>
          </a:bodyPr>
          <a:lstStyle/>
          <a:p>
            <a:r>
              <a:rPr lang="pl-PL" sz="2400" dirty="0"/>
              <a:t>Opisuje nakładające się lub przecinające się kategorie, takie jak płeć, pochodzenie etniczne/rasowe, wiek, status społeczno-ekonomiczny, orientacja seksualna i położenie geograficzne, które składają się na określenie tożsamości i doświadczeń jednostek. </a:t>
            </a:r>
          </a:p>
          <a:p>
            <a:r>
              <a:rPr lang="pl-PL" sz="2400" dirty="0"/>
              <a:t>Badacze i innowatorzy nie powinni rozważać płci w izolacji od innych zmiennych. </a:t>
            </a:r>
          </a:p>
          <a:p>
            <a:r>
              <a:rPr lang="pl-PL" sz="2400" dirty="0"/>
              <a:t>Tożsamości płciowe, normy i relacje zarówno kształtują, jak i są kształtowane przez inne atrybuty społeczne.</a:t>
            </a:r>
          </a:p>
        </p:txBody>
      </p:sp>
    </p:spTree>
    <p:extLst>
      <p:ext uri="{BB962C8B-B14F-4D97-AF65-F5344CB8AC3E}">
        <p14:creationId xmlns:p14="http://schemas.microsoft.com/office/powerpoint/2010/main" val="33109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rostokąt 90"/>
          <p:cNvSpPr/>
          <p:nvPr/>
        </p:nvSpPr>
        <p:spPr>
          <a:xfrm>
            <a:off x="2124891" y="1077269"/>
            <a:ext cx="9265104" cy="23517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408240" algn="l"/>
              </a:tabLst>
            </a:pPr>
            <a:r>
              <a:rPr lang="pl-PL" sz="3200" b="1" i="1" spc="-1" dirty="0">
                <a:solidFill>
                  <a:srgbClr val="03375E"/>
                </a:solidFill>
                <a:latin typeface="IBM Plex Sans"/>
              </a:rPr>
              <a:t>Plan spotkania</a:t>
            </a:r>
          </a:p>
          <a:p>
            <a:pPr marL="457200" indent="-457200">
              <a:buBlip>
                <a:blip r:embed="rId3"/>
              </a:buBlip>
              <a:tabLst>
                <a:tab pos="408240" algn="l"/>
              </a:tabLst>
            </a:pPr>
            <a:r>
              <a:rPr lang="pl-PL" sz="2400" i="1" spc="-1" dirty="0">
                <a:solidFill>
                  <a:srgbClr val="03375E"/>
                </a:solidFill>
                <a:latin typeface="IBM Plex Sans"/>
              </a:rPr>
              <a:t>Wymogi Komisji Europejskiej w Horyzoncie Europa</a:t>
            </a:r>
          </a:p>
          <a:p>
            <a:pPr marL="457200" indent="-457200">
              <a:lnSpc>
                <a:spcPct val="100000"/>
              </a:lnSpc>
              <a:buBlip>
                <a:blip r:embed="rId3"/>
              </a:buBlip>
              <a:tabLst>
                <a:tab pos="408240" algn="l"/>
              </a:tabLst>
            </a:pPr>
            <a:r>
              <a:rPr lang="pl-PL" sz="2400" i="1" spc="-1" dirty="0">
                <a:solidFill>
                  <a:srgbClr val="03375E"/>
                </a:solidFill>
                <a:latin typeface="IBM Plex Sans"/>
              </a:rPr>
              <a:t>Czym jest </a:t>
            </a:r>
            <a:r>
              <a:rPr lang="pl-PL" sz="2400" i="1" spc="-1" dirty="0" err="1">
                <a:solidFill>
                  <a:srgbClr val="03375E"/>
                </a:solidFill>
                <a:latin typeface="IBM Plex Sans"/>
              </a:rPr>
              <a:t>Gender</a:t>
            </a:r>
            <a:r>
              <a:rPr lang="pl-PL" sz="2400" i="1" spc="-1" dirty="0">
                <a:solidFill>
                  <a:srgbClr val="03375E"/>
                </a:solidFill>
                <a:latin typeface="IBM Plex Sans"/>
              </a:rPr>
              <a:t> </a:t>
            </a:r>
            <a:r>
              <a:rPr lang="pl-PL" sz="2400" i="1" spc="-1" dirty="0" err="1">
                <a:solidFill>
                  <a:srgbClr val="03375E"/>
                </a:solidFill>
                <a:latin typeface="IBM Plex Sans"/>
              </a:rPr>
              <a:t>Based</a:t>
            </a:r>
            <a:r>
              <a:rPr lang="pl-PL" sz="2400" i="1" spc="-1" dirty="0">
                <a:solidFill>
                  <a:srgbClr val="03375E"/>
                </a:solidFill>
                <a:latin typeface="IBM Plex Sans"/>
              </a:rPr>
              <a:t> Analysis+ i do czego jej potrzebujemy?</a:t>
            </a:r>
          </a:p>
          <a:p>
            <a:pPr marL="457200" indent="-457200">
              <a:lnSpc>
                <a:spcPct val="100000"/>
              </a:lnSpc>
              <a:buBlip>
                <a:blip r:embed="rId3"/>
              </a:buBlip>
              <a:tabLst>
                <a:tab pos="408240" algn="l"/>
              </a:tabLst>
            </a:pPr>
            <a:r>
              <a:rPr lang="pl-PL" sz="2400" i="1" spc="-1" dirty="0">
                <a:solidFill>
                  <a:srgbClr val="03375E"/>
                </a:solidFill>
                <a:latin typeface="IBM Plex Sans"/>
              </a:rPr>
              <a:t>Kluczowe pojęcia</a:t>
            </a:r>
          </a:p>
          <a:p>
            <a:pPr marL="457200" indent="-457200">
              <a:lnSpc>
                <a:spcPct val="100000"/>
              </a:lnSpc>
              <a:buBlip>
                <a:blip r:embed="rId3"/>
              </a:buBlip>
              <a:tabLst>
                <a:tab pos="408240" algn="l"/>
              </a:tabLst>
            </a:pPr>
            <a:r>
              <a:rPr lang="pl-PL" sz="2400" i="1" spc="-1" dirty="0">
                <a:solidFill>
                  <a:srgbClr val="03375E"/>
                </a:solidFill>
                <a:latin typeface="IBM Plex Sans"/>
              </a:rPr>
              <a:t>Od czego zacząć? </a:t>
            </a:r>
            <a:r>
              <a:rPr lang="pl-PL" sz="2400" i="1" spc="-1" dirty="0" err="1">
                <a:solidFill>
                  <a:srgbClr val="03375E"/>
                </a:solidFill>
                <a:latin typeface="IBM Plex Sans"/>
              </a:rPr>
              <a:t>Gender</a:t>
            </a:r>
            <a:r>
              <a:rPr lang="pl-PL" sz="2400" i="1" spc="-1" dirty="0">
                <a:solidFill>
                  <a:srgbClr val="03375E"/>
                </a:solidFill>
                <a:latin typeface="IBM Plex Sans"/>
              </a:rPr>
              <a:t> </a:t>
            </a:r>
            <a:r>
              <a:rPr lang="pl-PL" sz="2400" i="1" spc="-1" dirty="0" err="1">
                <a:solidFill>
                  <a:srgbClr val="03375E"/>
                </a:solidFill>
                <a:latin typeface="IBM Plex Sans"/>
              </a:rPr>
              <a:t>Negative</a:t>
            </a:r>
            <a:r>
              <a:rPr lang="pl-PL" sz="2400" i="1" spc="-1" dirty="0">
                <a:solidFill>
                  <a:srgbClr val="03375E"/>
                </a:solidFill>
                <a:latin typeface="IBM Plex Sans"/>
              </a:rPr>
              <a:t> Flag</a:t>
            </a:r>
          </a:p>
          <a:p>
            <a:pPr marL="457200" indent="-457200">
              <a:lnSpc>
                <a:spcPct val="100000"/>
              </a:lnSpc>
              <a:buBlip>
                <a:blip r:embed="rId3"/>
              </a:buBlip>
              <a:tabLst>
                <a:tab pos="408240" algn="l"/>
              </a:tabLst>
            </a:pPr>
            <a:r>
              <a:rPr lang="pl-PL" sz="2400" i="1" spc="-1" dirty="0">
                <a:solidFill>
                  <a:srgbClr val="03375E"/>
                </a:solidFill>
                <a:latin typeface="IBM Plex Sans"/>
              </a:rPr>
              <a:t>Na co zwrócić uwagę przygotowując wniosek? </a:t>
            </a:r>
          </a:p>
          <a:p>
            <a:pPr marL="457200" indent="-457200">
              <a:lnSpc>
                <a:spcPct val="100000"/>
              </a:lnSpc>
              <a:buBlip>
                <a:blip r:embed="rId3"/>
              </a:buBlip>
              <a:tabLst>
                <a:tab pos="408240" algn="l"/>
              </a:tabLst>
            </a:pPr>
            <a:r>
              <a:rPr lang="pl-PL" sz="2400" i="1" spc="-1" dirty="0">
                <a:solidFill>
                  <a:srgbClr val="03375E"/>
                </a:solidFill>
                <a:latin typeface="IBM Plex Sans"/>
              </a:rPr>
              <a:t>Analiza wstępna</a:t>
            </a:r>
          </a:p>
          <a:p>
            <a:pPr marL="457200" indent="-457200">
              <a:lnSpc>
                <a:spcPct val="100000"/>
              </a:lnSpc>
              <a:buBlip>
                <a:blip r:embed="rId3"/>
              </a:buBlip>
              <a:tabLst>
                <a:tab pos="408240" algn="l"/>
              </a:tabLst>
            </a:pPr>
            <a:r>
              <a:rPr lang="pl-PL" sz="2400" i="1" spc="-1" dirty="0">
                <a:solidFill>
                  <a:srgbClr val="03375E"/>
                </a:solidFill>
                <a:latin typeface="IBM Plex Sans"/>
              </a:rPr>
              <a:t>GBA+ Krok po kroku</a:t>
            </a:r>
          </a:p>
          <a:p>
            <a:pPr marL="457200" indent="-457200">
              <a:lnSpc>
                <a:spcPct val="100000"/>
              </a:lnSpc>
              <a:buBlip>
                <a:blip r:embed="rId3"/>
              </a:buBlip>
              <a:tabLst>
                <a:tab pos="408240" algn="l"/>
              </a:tabLst>
            </a:pPr>
            <a:r>
              <a:rPr lang="pl-PL" sz="2400" i="1" spc="-1" dirty="0">
                <a:solidFill>
                  <a:srgbClr val="03375E"/>
                </a:solidFill>
                <a:latin typeface="IBM Plex Sans"/>
              </a:rPr>
              <a:t>Kilka interesujących </a:t>
            </a:r>
            <a:r>
              <a:rPr lang="pl-PL" sz="2400" i="1" spc="-1" dirty="0" err="1">
                <a:solidFill>
                  <a:srgbClr val="03375E"/>
                </a:solidFill>
                <a:latin typeface="IBM Plex Sans"/>
              </a:rPr>
              <a:t>case</a:t>
            </a:r>
            <a:r>
              <a:rPr lang="pl-PL" sz="2400" i="1" spc="-1" dirty="0">
                <a:solidFill>
                  <a:srgbClr val="03375E"/>
                </a:solidFill>
                <a:latin typeface="IBM Plex Sans"/>
              </a:rPr>
              <a:t> </a:t>
            </a:r>
            <a:r>
              <a:rPr lang="pl-PL" sz="2400" i="1" spc="-1" dirty="0" err="1">
                <a:solidFill>
                  <a:srgbClr val="03375E"/>
                </a:solidFill>
                <a:latin typeface="IBM Plex Sans"/>
              </a:rPr>
              <a:t>studies</a:t>
            </a:r>
            <a:endParaRPr lang="pl-PL" sz="2400" i="1" spc="-1" dirty="0">
              <a:solidFill>
                <a:srgbClr val="03375E"/>
              </a:solidFill>
              <a:latin typeface="IBM Plex Sans"/>
            </a:endParaRPr>
          </a:p>
          <a:p>
            <a:pPr marL="457200" indent="-457200">
              <a:lnSpc>
                <a:spcPct val="100000"/>
              </a:lnSpc>
              <a:buBlip>
                <a:blip r:embed="rId3"/>
              </a:buBlip>
              <a:tabLst>
                <a:tab pos="408240" algn="l"/>
              </a:tabLst>
            </a:pPr>
            <a:r>
              <a:rPr lang="pl-PL" sz="2400" i="1" spc="-1" dirty="0">
                <a:solidFill>
                  <a:srgbClr val="03375E"/>
                </a:solidFill>
                <a:latin typeface="IBM Plex Sans"/>
              </a:rPr>
              <a:t>Informacje dodatkowe</a:t>
            </a:r>
          </a:p>
          <a:p>
            <a:pPr marL="457200" indent="-457200">
              <a:lnSpc>
                <a:spcPct val="100000"/>
              </a:lnSpc>
              <a:buBlip>
                <a:blip r:embed="rId3"/>
              </a:buBlip>
              <a:tabLst>
                <a:tab pos="408240" algn="l"/>
              </a:tabLst>
            </a:pPr>
            <a:r>
              <a:rPr lang="pl-PL" sz="2400" i="1" spc="-1" dirty="0">
                <a:solidFill>
                  <a:srgbClr val="03375E"/>
                </a:solidFill>
                <a:latin typeface="IBM Plex Sans"/>
              </a:rPr>
              <a:t>Sesja Q&amp;A</a:t>
            </a:r>
            <a:br>
              <a:rPr lang="pl-PL" sz="2800" b="1" i="1" spc="-1" dirty="0">
                <a:solidFill>
                  <a:srgbClr val="03375E"/>
                </a:solidFill>
                <a:latin typeface="IBM Plex Sans"/>
              </a:rPr>
            </a:br>
            <a:endParaRPr lang="pl-PL" sz="2800" b="1" i="1" spc="-1" dirty="0">
              <a:solidFill>
                <a:srgbClr val="03375E"/>
              </a:solidFill>
              <a:latin typeface="IBM Plex Sans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pl-PL" sz="3600" b="1" spc="-1" dirty="0">
              <a:solidFill>
                <a:srgbClr val="FFFFFF"/>
              </a:solidFill>
              <a:latin typeface="IBM Plex Sans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pl-PL" sz="3600" b="1" spc="-1" dirty="0">
              <a:solidFill>
                <a:srgbClr val="FFFFFF"/>
              </a:solidFill>
              <a:latin typeface="IBM Plex Sans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pl-PL" sz="3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1649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rostokąt 90"/>
          <p:cNvSpPr/>
          <p:nvPr/>
        </p:nvSpPr>
        <p:spPr>
          <a:xfrm>
            <a:off x="1472837" y="2493256"/>
            <a:ext cx="8985067" cy="1635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408240" algn="l"/>
              </a:tabLst>
            </a:pPr>
            <a:endParaRPr lang="pl-PL" sz="4400" b="1" spc="-1" dirty="0">
              <a:solidFill>
                <a:srgbClr val="FFFFFF"/>
              </a:solidFill>
              <a:latin typeface="IBM Plex San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179CA37-794B-4897-9C2F-F62A327846F3}"/>
              </a:ext>
            </a:extLst>
          </p:cNvPr>
          <p:cNvSpPr txBox="1"/>
          <p:nvPr/>
        </p:nvSpPr>
        <p:spPr>
          <a:xfrm>
            <a:off x="2983775" y="2125961"/>
            <a:ext cx="62244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8240" algn="l"/>
              </a:tabLst>
              <a:defRPr/>
            </a:pPr>
            <a:r>
              <a:rPr kumimoji="0" lang="pl-PL" sz="44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IBM Plex Sans"/>
              </a:rPr>
              <a:t>Od czego zacząć?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8240" algn="l"/>
              </a:tabLst>
              <a:defRPr/>
            </a:pPr>
            <a:r>
              <a:rPr lang="pl-PL" sz="4400" b="1" spc="-1" dirty="0" err="1">
                <a:latin typeface="IBM Plex Sans"/>
              </a:rPr>
              <a:t>Gender</a:t>
            </a:r>
            <a:r>
              <a:rPr lang="pl-PL" sz="4400" b="1" spc="-1" dirty="0">
                <a:latin typeface="IBM Plex Sans"/>
              </a:rPr>
              <a:t> </a:t>
            </a:r>
            <a:r>
              <a:rPr lang="pl-PL" sz="4400" b="1" spc="-1" dirty="0" err="1">
                <a:latin typeface="IBM Plex Sans"/>
              </a:rPr>
              <a:t>Negative</a:t>
            </a:r>
            <a:r>
              <a:rPr lang="pl-PL" sz="4400" b="1" spc="-1" dirty="0">
                <a:latin typeface="IBM Plex Sans"/>
              </a:rPr>
              <a:t> Flag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5772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8FFD309A-0594-4C93-B6EB-7421904F5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704" y="667780"/>
            <a:ext cx="7279395" cy="57431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475EFD5A-CF9F-47A8-BA65-E5C7C99D5B90}"/>
                  </a:ext>
                </a:extLst>
              </p14:cNvPr>
              <p14:cNvContentPartPr/>
              <p14:nvPr/>
            </p14:nvContentPartPr>
            <p14:xfrm>
              <a:off x="2425368" y="4095900"/>
              <a:ext cx="6408000" cy="752040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475EFD5A-CF9F-47A8-BA65-E5C7C99D5B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6368" y="4087260"/>
                <a:ext cx="6425640" cy="76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D6D8C82B-A257-4274-9ACA-559662E04EE8}"/>
                  </a:ext>
                </a:extLst>
              </p14:cNvPr>
              <p14:cNvContentPartPr/>
              <p14:nvPr/>
            </p14:nvContentPartPr>
            <p14:xfrm>
              <a:off x="1345580" y="2374780"/>
              <a:ext cx="360" cy="5040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D6D8C82B-A257-4274-9ACA-559662E04EE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36940" y="2365780"/>
                <a:ext cx="180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D6FDFBE6-3CB8-459D-8946-41B6B951C818}"/>
                  </a:ext>
                </a:extLst>
              </p14:cNvPr>
              <p14:cNvContentPartPr/>
              <p14:nvPr/>
            </p14:nvContentPartPr>
            <p14:xfrm>
              <a:off x="4996420" y="4350350"/>
              <a:ext cx="1035360" cy="36000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D6FDFBE6-3CB8-459D-8946-41B6B951C81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42420" y="4242710"/>
                <a:ext cx="11430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0AEF3058-C7AC-4F81-A3B8-907ECAA57C9A}"/>
                  </a:ext>
                </a:extLst>
              </p14:cNvPr>
              <p14:cNvContentPartPr/>
              <p14:nvPr/>
            </p14:nvContentPartPr>
            <p14:xfrm>
              <a:off x="3946300" y="4567790"/>
              <a:ext cx="2081880" cy="64080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0AEF3058-C7AC-4F81-A3B8-907ECAA57C9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92300" y="4460150"/>
                <a:ext cx="2189520" cy="27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170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D61861B6-0F18-4895-9BC5-47F4EC84D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74" y="812800"/>
            <a:ext cx="8424894" cy="5359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21E8B861-BE7A-44C8-9604-7336D3D42DA2}"/>
                  </a:ext>
                </a:extLst>
              </p14:cNvPr>
              <p14:cNvContentPartPr/>
              <p14:nvPr/>
            </p14:nvContentPartPr>
            <p14:xfrm>
              <a:off x="2716420" y="4045180"/>
              <a:ext cx="7109280" cy="1254960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21E8B861-BE7A-44C8-9604-7336D3D42D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7420" y="4036180"/>
                <a:ext cx="7126920" cy="12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6D96053D-1600-40B4-AA4D-DBD1CE2ABA44}"/>
                  </a:ext>
                </a:extLst>
              </p14:cNvPr>
              <p14:cNvContentPartPr/>
              <p14:nvPr/>
            </p14:nvContentPartPr>
            <p14:xfrm>
              <a:off x="5245060" y="4787860"/>
              <a:ext cx="1803240" cy="63000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6D96053D-1600-40B4-AA4D-DBD1CE2ABA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91420" y="4679860"/>
                <a:ext cx="19108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7E729B90-6C8C-49D7-A8A5-9946FDC1E0AC}"/>
                  </a:ext>
                </a:extLst>
              </p14:cNvPr>
              <p14:cNvContentPartPr/>
              <p14:nvPr/>
            </p14:nvContentPartPr>
            <p14:xfrm>
              <a:off x="3382272" y="4235904"/>
              <a:ext cx="314280" cy="756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7E729B90-6C8C-49D7-A8A5-9946FDC1E0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28632" y="4128264"/>
                <a:ext cx="4219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C9B24D0F-0CAC-4B93-9224-DEEAB81EB8D8}"/>
                  </a:ext>
                </a:extLst>
              </p14:cNvPr>
              <p14:cNvContentPartPr/>
              <p14:nvPr/>
            </p14:nvContentPartPr>
            <p14:xfrm>
              <a:off x="3834792" y="4809384"/>
              <a:ext cx="1568880" cy="20160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C9B24D0F-0CAC-4B93-9224-DEEAB81EB8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0792" y="4701384"/>
                <a:ext cx="16765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26DE24D9-BD35-481D-83D1-7A6361F173A1}"/>
                  </a:ext>
                </a:extLst>
              </p14:cNvPr>
              <p14:cNvContentPartPr/>
              <p14:nvPr/>
            </p14:nvContentPartPr>
            <p14:xfrm>
              <a:off x="5511312" y="4740624"/>
              <a:ext cx="1584000" cy="7632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26DE24D9-BD35-481D-83D1-7A6361F173A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7312" y="4632624"/>
                <a:ext cx="169164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0389B8BF-8D0D-49B5-ABA9-D6C806011CD1}"/>
                  </a:ext>
                </a:extLst>
              </p14:cNvPr>
              <p14:cNvContentPartPr/>
              <p14:nvPr/>
            </p14:nvContentPartPr>
            <p14:xfrm>
              <a:off x="6598872" y="4709664"/>
              <a:ext cx="330120" cy="41040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0389B8BF-8D0D-49B5-ABA9-D6C806011CD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44872" y="4602024"/>
                <a:ext cx="4377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4D6F18DF-6E84-44BF-903E-B6BEE2091871}"/>
                  </a:ext>
                </a:extLst>
              </p14:cNvPr>
              <p14:cNvContentPartPr/>
              <p14:nvPr/>
            </p14:nvContentPartPr>
            <p14:xfrm>
              <a:off x="3840912" y="4666464"/>
              <a:ext cx="3223080" cy="113040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4D6F18DF-6E84-44BF-903E-B6BEE209187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87272" y="4558464"/>
                <a:ext cx="3330720" cy="32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1566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rostokąt 90"/>
          <p:cNvSpPr/>
          <p:nvPr/>
        </p:nvSpPr>
        <p:spPr>
          <a:xfrm>
            <a:off x="1603466" y="1918490"/>
            <a:ext cx="8985067" cy="1635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408240" algn="l"/>
              </a:tabLst>
            </a:pPr>
            <a:r>
              <a:rPr lang="pl-PL" sz="4400" b="1" spc="-1" dirty="0">
                <a:latin typeface="IBM Plex Sans"/>
              </a:rPr>
              <a:t>Na co zwrócić uwagę przygotowując wniosek? </a:t>
            </a:r>
          </a:p>
          <a:p>
            <a:pPr algn="ctr">
              <a:lnSpc>
                <a:spcPct val="100000"/>
              </a:lnSpc>
              <a:tabLst>
                <a:tab pos="408240" algn="l"/>
              </a:tabLst>
            </a:pPr>
            <a:r>
              <a:rPr lang="pl-PL" sz="4400" b="1" spc="-1" dirty="0">
                <a:latin typeface="IBM Plex Sans"/>
              </a:rPr>
              <a:t>Analiza wstępna</a:t>
            </a:r>
            <a:br>
              <a:rPr lang="pl-PL" sz="4400" b="1" spc="-1" dirty="0">
                <a:solidFill>
                  <a:srgbClr val="FFFFFF"/>
                </a:solidFill>
                <a:latin typeface="IBM Plex Sans"/>
              </a:rPr>
            </a:br>
            <a:endParaRPr lang="pl-PL" sz="4400" b="1" spc="-1" dirty="0">
              <a:solidFill>
                <a:srgbClr val="FFFFFF"/>
              </a:solidFill>
              <a:latin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1808186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B5B16F-5320-417B-956C-012F6FD97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80" y="1214125"/>
            <a:ext cx="10972440" cy="1144800"/>
          </a:xfrm>
        </p:spPr>
        <p:txBody>
          <a:bodyPr/>
          <a:lstStyle/>
          <a:p>
            <a:r>
              <a:rPr lang="pl-PL" sz="3200" dirty="0"/>
              <a:t>Zastanów się, dlaczego płeć może mieć znaczenie w twoim projekcie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D5A12B-083D-4508-9970-786E6DE06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80" y="2528742"/>
            <a:ext cx="11452085" cy="4542660"/>
          </a:xfrm>
        </p:spPr>
        <p:txBody>
          <a:bodyPr>
            <a:normAutofit/>
          </a:bodyPr>
          <a:lstStyle/>
          <a:p>
            <a:r>
              <a:rPr lang="pl-PL" sz="2400" dirty="0"/>
              <a:t>Zastanów się i przedstaw, w jaki sposób uwzględnienie wymiaru płci zapewni wartość dodaną w postaci:</a:t>
            </a:r>
          </a:p>
          <a:p>
            <a:pPr lvl="1"/>
            <a:r>
              <a:rPr lang="pl-PL" dirty="0"/>
              <a:t>kreatywności, </a:t>
            </a:r>
          </a:p>
          <a:p>
            <a:pPr lvl="1"/>
            <a:r>
              <a:rPr lang="pl-PL" dirty="0"/>
              <a:t>doskonałości,</a:t>
            </a:r>
          </a:p>
          <a:p>
            <a:pPr lvl="1"/>
            <a:r>
              <a:rPr lang="pl-PL" dirty="0"/>
              <a:t>zwrotu z inwestycji, zarówno z perspektywy publicznej, jak i prywatnej.</a:t>
            </a:r>
          </a:p>
        </p:txBody>
      </p:sp>
    </p:spTree>
    <p:extLst>
      <p:ext uri="{BB962C8B-B14F-4D97-AF65-F5344CB8AC3E}">
        <p14:creationId xmlns:p14="http://schemas.microsoft.com/office/powerpoint/2010/main" val="16104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5FC5BF-EE4C-4063-91F3-2F4C6FDE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79" y="1057372"/>
            <a:ext cx="10972440" cy="1144800"/>
          </a:xfrm>
        </p:spPr>
        <p:txBody>
          <a:bodyPr/>
          <a:lstStyle/>
          <a:p>
            <a:r>
              <a:rPr lang="pl-PL" sz="3200" dirty="0"/>
              <a:t>Zastanów się nad tworzeniem nowej wiedzy na temat płci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2D9A73-3044-46A1-B669-FDC0AE7EE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56" y="2202172"/>
            <a:ext cx="11452085" cy="4542660"/>
          </a:xfrm>
        </p:spPr>
        <p:txBody>
          <a:bodyPr>
            <a:normAutofit/>
          </a:bodyPr>
          <a:lstStyle/>
          <a:p>
            <a:r>
              <a:rPr lang="pl-PL" sz="2400" dirty="0"/>
              <a:t>Zastanów się, co jest już znane w twojej dziedzinie w zakresie wymiaru płci (np. jaka istnieje literatura naukowa na ten temat) i określ, czego brakuje. </a:t>
            </a:r>
          </a:p>
          <a:p>
            <a:r>
              <a:rPr lang="pl-PL" sz="2400" dirty="0"/>
              <a:t>W wielu obszarach nadal istnieje potrzeba generowania wiedzy na temat płci.</a:t>
            </a:r>
          </a:p>
        </p:txBody>
      </p:sp>
    </p:spTree>
    <p:extLst>
      <p:ext uri="{BB962C8B-B14F-4D97-AF65-F5344CB8AC3E}">
        <p14:creationId xmlns:p14="http://schemas.microsoft.com/office/powerpoint/2010/main" val="297407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AE5E8B-F523-4DF6-922D-A33A5745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80" y="1205680"/>
            <a:ext cx="10972440" cy="1144800"/>
          </a:xfrm>
        </p:spPr>
        <p:txBody>
          <a:bodyPr/>
          <a:lstStyle/>
          <a:p>
            <a:r>
              <a:rPr lang="pl-PL" sz="3200" dirty="0"/>
              <a:t>Uwzględnij aspekty płci w ramach podejścia </a:t>
            </a:r>
            <a:r>
              <a:rPr lang="pl-PL" sz="3200" dirty="0" err="1"/>
              <a:t>multidyscyplinarnego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B4ED28-C893-4BC8-B9AD-7C4112F7C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957" y="2601039"/>
            <a:ext cx="11452085" cy="4542660"/>
          </a:xfrm>
        </p:spPr>
        <p:txBody>
          <a:bodyPr>
            <a:normAutofit/>
          </a:bodyPr>
          <a:lstStyle/>
          <a:p>
            <a:r>
              <a:rPr lang="pl-PL" sz="2400" dirty="0"/>
              <a:t>Rozważanie kwestii płci biologicznej i płci społeczno-kulturowej w odniesieniu do zdrowia, transportu, energii, bezpieczeństwa itp. to świetna okazja do wspierania współpracy między naukowcami posiadającymi wiedzę na temat płci z różnych dziedzin.</a:t>
            </a:r>
          </a:p>
          <a:p>
            <a:r>
              <a:rPr lang="pl-PL" sz="2400" dirty="0"/>
              <a:t>To pomaga koncepcjom naukowym przekraczać granice dziedzin naukowych i zachęca do ewolucji metod badawczych.</a:t>
            </a:r>
          </a:p>
        </p:txBody>
      </p:sp>
    </p:spTree>
    <p:extLst>
      <p:ext uri="{BB962C8B-B14F-4D97-AF65-F5344CB8AC3E}">
        <p14:creationId xmlns:p14="http://schemas.microsoft.com/office/powerpoint/2010/main" val="5764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957B42-982D-41C5-A595-3977184A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79" y="1170540"/>
            <a:ext cx="10972440" cy="1144800"/>
          </a:xfrm>
        </p:spPr>
        <p:txBody>
          <a:bodyPr/>
          <a:lstStyle/>
          <a:p>
            <a:r>
              <a:rPr lang="pl-PL" sz="3200" dirty="0"/>
              <a:t>Rozważ kategorie/czynniki społeczne przecinające się z płcią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5695CA-5410-4C66-B86F-4494EC67A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56" y="2485157"/>
            <a:ext cx="11452085" cy="4542660"/>
          </a:xfrm>
        </p:spPr>
        <p:txBody>
          <a:bodyPr>
            <a:normAutofit/>
          </a:bodyPr>
          <a:lstStyle/>
          <a:p>
            <a:r>
              <a:rPr lang="pl-PL" sz="2400" dirty="0"/>
              <a:t>Sposób sformułowania problemu badawczego określi, które przecinające się zmienne są istotne dla analizy. </a:t>
            </a:r>
          </a:p>
          <a:p>
            <a:r>
              <a:rPr lang="pl-PL" sz="2400" dirty="0"/>
              <a:t>Badania przekrojowe powinny być zaprojektowane tak, aby naświetlić multiplikatywne skutki różnych, ale współzależnych kategorii i czynników.</a:t>
            </a:r>
          </a:p>
        </p:txBody>
      </p:sp>
    </p:spTree>
    <p:extLst>
      <p:ext uri="{BB962C8B-B14F-4D97-AF65-F5344CB8AC3E}">
        <p14:creationId xmlns:p14="http://schemas.microsoft.com/office/powerpoint/2010/main" val="407572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rostokąt 90"/>
          <p:cNvSpPr/>
          <p:nvPr/>
        </p:nvSpPr>
        <p:spPr>
          <a:xfrm>
            <a:off x="1472837" y="2493256"/>
            <a:ext cx="8985067" cy="1635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408240" algn="l"/>
              </a:tabLst>
            </a:pPr>
            <a:r>
              <a:rPr lang="pl-PL" sz="4400" b="1" spc="-1" dirty="0">
                <a:latin typeface="IBM Plex Sans"/>
              </a:rPr>
              <a:t>GBA +</a:t>
            </a:r>
          </a:p>
          <a:p>
            <a:pPr algn="ctr">
              <a:lnSpc>
                <a:spcPct val="100000"/>
              </a:lnSpc>
              <a:tabLst>
                <a:tab pos="408240" algn="l"/>
              </a:tabLst>
            </a:pPr>
            <a:r>
              <a:rPr lang="pl-PL" sz="4400" b="1" spc="-1" dirty="0">
                <a:latin typeface="IBM Plex Sans"/>
              </a:rPr>
              <a:t>Krok po kroku</a:t>
            </a:r>
            <a:br>
              <a:rPr lang="pl-PL" sz="4400" b="1" spc="-1" dirty="0">
                <a:solidFill>
                  <a:srgbClr val="FFFFFF"/>
                </a:solidFill>
                <a:latin typeface="IBM Plex Sans"/>
              </a:rPr>
            </a:br>
            <a:endParaRPr lang="pl-PL" sz="4400" b="1" spc="-1" dirty="0">
              <a:solidFill>
                <a:srgbClr val="FFFFFF"/>
              </a:solidFill>
              <a:latin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1022341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4557AD-1A0E-4CA6-8E23-58C393FF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168800"/>
            <a:ext cx="10972440" cy="1144800"/>
          </a:xfrm>
        </p:spPr>
        <p:txBody>
          <a:bodyPr/>
          <a:lstStyle/>
          <a:p>
            <a:r>
              <a:rPr lang="pl-PL" dirty="0"/>
              <a:t>Metody ogólne GBA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265EF76-C13D-486A-BF19-FEC72DF735B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2509543"/>
            <a:ext cx="10972440" cy="2751580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70C0"/>
                </a:solidFill>
                <a:latin typeface="+mn-lt"/>
              </a:rPr>
              <a:t>Analizowanie płci biologicznej (metrykalnej)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70C0"/>
                </a:solidFill>
                <a:latin typeface="+mn-lt"/>
              </a:rPr>
              <a:t>Analizowanie płci społeczno-kulturowej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70C0"/>
                </a:solidFill>
                <a:latin typeface="+mn-lt"/>
              </a:rPr>
              <a:t>Podejście </a:t>
            </a:r>
            <a:r>
              <a:rPr lang="pl-PL" sz="2800" dirty="0" err="1">
                <a:solidFill>
                  <a:srgbClr val="0070C0"/>
                </a:solidFill>
                <a:latin typeface="+mn-lt"/>
              </a:rPr>
              <a:t>intersekcjonalne</a:t>
            </a:r>
            <a:endParaRPr lang="pl-PL" sz="28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70C0"/>
                </a:solidFill>
                <a:latin typeface="+mn-lt"/>
              </a:rPr>
              <a:t>Współtworzenie i badania partycypacyjne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70C0"/>
                </a:solidFill>
                <a:latin typeface="+mn-lt"/>
              </a:rPr>
              <a:t>Pytania o płeć biologiczną i społeczno-kulturową w ankietach</a:t>
            </a:r>
          </a:p>
        </p:txBody>
      </p:sp>
    </p:spTree>
    <p:extLst>
      <p:ext uri="{BB962C8B-B14F-4D97-AF65-F5344CB8AC3E}">
        <p14:creationId xmlns:p14="http://schemas.microsoft.com/office/powerpoint/2010/main" val="254302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rostokąt 90"/>
          <p:cNvSpPr/>
          <p:nvPr/>
        </p:nvSpPr>
        <p:spPr>
          <a:xfrm>
            <a:off x="1603466" y="2610821"/>
            <a:ext cx="8985067" cy="1635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408240" algn="l"/>
              </a:tabLst>
            </a:pPr>
            <a:r>
              <a:rPr lang="pl-PL" sz="4400" b="1" spc="-1" dirty="0">
                <a:latin typeface="IBM Plex Sans"/>
              </a:rPr>
              <a:t>Wymogi Komisji Europejskiej w Horyzoncie Europa</a:t>
            </a:r>
            <a:br>
              <a:rPr lang="pl-PL" sz="4400" b="1" spc="-1" dirty="0">
                <a:solidFill>
                  <a:srgbClr val="FFFFFF"/>
                </a:solidFill>
                <a:latin typeface="IBM Plex Sans"/>
              </a:rPr>
            </a:br>
            <a:endParaRPr lang="pl-PL" sz="4400" b="1" spc="-1" dirty="0">
              <a:solidFill>
                <a:srgbClr val="FFFFFF"/>
              </a:solidFill>
              <a:latin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1480572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4557AD-1A0E-4CA6-8E23-58C393FF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969170"/>
            <a:ext cx="10972440" cy="1144800"/>
          </a:xfrm>
        </p:spPr>
        <p:txBody>
          <a:bodyPr/>
          <a:lstStyle/>
          <a:p>
            <a:r>
              <a:rPr lang="pl-PL" dirty="0"/>
              <a:t>Krok 0. Czego dotyczy badanie?</a:t>
            </a:r>
            <a:endParaRPr lang="pl-PL" i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265EF76-C13D-486A-BF19-FEC72DF735B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227640" y="1570987"/>
            <a:ext cx="5354280" cy="3977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i="1" dirty="0">
                <a:latin typeface="+mn-lt"/>
              </a:rPr>
              <a:t>Human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>
                <a:latin typeface="+mn-lt"/>
              </a:rPr>
              <a:t>analiza płci biologicznej, s. 179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/>
              <a:t>analiza płci społeczno-kulturowej, s. 181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>
                <a:latin typeface="+mn-lt"/>
              </a:rPr>
              <a:t>ich wzajemne inter</a:t>
            </a:r>
            <a:r>
              <a:rPr lang="pl-PL" sz="2800" dirty="0"/>
              <a:t>akcje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 err="1"/>
              <a:t>i</a:t>
            </a:r>
            <a:r>
              <a:rPr lang="pl-PL" sz="2800" dirty="0" err="1">
                <a:latin typeface="+mn-lt"/>
              </a:rPr>
              <a:t>ntersekcjonalność</a:t>
            </a:r>
            <a:r>
              <a:rPr lang="pl-PL" sz="2800" dirty="0">
                <a:latin typeface="+mn-lt"/>
              </a:rPr>
              <a:t>, s. 184-187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887704F-857C-4D87-964D-254744B0997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480" y="1768388"/>
            <a:ext cx="5354280" cy="2080953"/>
          </a:xfrm>
        </p:spPr>
        <p:txBody>
          <a:bodyPr/>
          <a:lstStyle/>
          <a:p>
            <a:pPr marL="0" indent="0">
              <a:buNone/>
            </a:pPr>
            <a:r>
              <a:rPr lang="pl-PL" sz="2800" b="1" i="1" dirty="0"/>
              <a:t>Non-</a:t>
            </a:r>
            <a:r>
              <a:rPr lang="pl-PL" sz="2800" b="1" i="1" dirty="0" err="1"/>
              <a:t>human</a:t>
            </a:r>
            <a:endParaRPr lang="pl-PL" sz="2800" b="1" i="1" dirty="0"/>
          </a:p>
          <a:p>
            <a:endParaRPr lang="pl-PL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analiza płci biologicznej, s. 179</a:t>
            </a:r>
          </a:p>
        </p:txBody>
      </p:sp>
      <p:sp>
        <p:nvSpPr>
          <p:cNvPr id="7" name="Strzałka: zakrzywiona w górę 6">
            <a:extLst>
              <a:ext uri="{FF2B5EF4-FFF2-40B4-BE49-F238E27FC236}">
                <a16:creationId xmlns:a16="http://schemas.microsoft.com/office/drawing/2014/main" id="{BAF67AA1-9C85-4252-8E1B-C77040BBEDE5}"/>
              </a:ext>
            </a:extLst>
          </p:cNvPr>
          <p:cNvSpPr/>
          <p:nvPr/>
        </p:nvSpPr>
        <p:spPr>
          <a:xfrm rot="963870">
            <a:off x="4707221" y="5217798"/>
            <a:ext cx="2514280" cy="106681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Strzałka: zakrzywiona w lewo 8">
            <a:extLst>
              <a:ext uri="{FF2B5EF4-FFF2-40B4-BE49-F238E27FC236}">
                <a16:creationId xmlns:a16="http://schemas.microsoft.com/office/drawing/2014/main" id="{B2A25EB9-2AEE-4604-BF43-8CF06DBDCCFC}"/>
              </a:ext>
            </a:extLst>
          </p:cNvPr>
          <p:cNvSpPr/>
          <p:nvPr/>
        </p:nvSpPr>
        <p:spPr>
          <a:xfrm rot="6894742">
            <a:off x="2083138" y="3216164"/>
            <a:ext cx="1167055" cy="28226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40F201F-59C9-4451-955C-48DF338AB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84" y="3559627"/>
            <a:ext cx="1876191" cy="2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93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4557AD-1A0E-4CA6-8E23-58C393FF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168800"/>
            <a:ext cx="10972440" cy="1144800"/>
          </a:xfrm>
        </p:spPr>
        <p:txBody>
          <a:bodyPr/>
          <a:lstStyle/>
          <a:p>
            <a:r>
              <a:rPr lang="pl-PL" dirty="0"/>
              <a:t>Krok 1. Analiza istniejących danych – </a:t>
            </a:r>
            <a:r>
              <a:rPr lang="pl-PL" i="1" dirty="0" err="1"/>
              <a:t>gender</a:t>
            </a:r>
            <a:r>
              <a:rPr lang="pl-PL" i="1" dirty="0"/>
              <a:t> </a:t>
            </a:r>
            <a:r>
              <a:rPr lang="pl-PL" i="1" dirty="0" err="1"/>
              <a:t>norms</a:t>
            </a:r>
            <a:endParaRPr lang="pl-PL" i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265EF76-C13D-486A-BF19-FEC72DF735B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2700768"/>
            <a:ext cx="10972440" cy="27515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latin typeface="+mn-lt"/>
              </a:rPr>
              <a:t>W jaki sposób problem, który ma rozwiązać realizacja twojego projektu, wpływa na kobiety, mężczyzn, chłopców i dziewczęta?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W każdym obszarze kobiety, mężczyźni, chłopcy i dziewczęta doświadczają życia inaczej lub podobnie w zależności od płci.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latin typeface="+mn-lt"/>
              </a:rPr>
              <a:t>Na przykład, </a:t>
            </a:r>
            <a:r>
              <a:rPr lang="pl-PL" sz="2000" dirty="0">
                <a:latin typeface="+mn-lt"/>
              </a:rPr>
              <a:t>jeśli twój projekt dotyczy kwestii zmian klimatu w społeczności lokalnej, może się okazać, że kobiety i dziewczęta są nieproporcjonalnie dotknięte zmianami klimatycznymi w porównaniu z mężczyznami. </a:t>
            </a:r>
          </a:p>
        </p:txBody>
      </p:sp>
    </p:spTree>
    <p:extLst>
      <p:ext uri="{BB962C8B-B14F-4D97-AF65-F5344CB8AC3E}">
        <p14:creationId xmlns:p14="http://schemas.microsoft.com/office/powerpoint/2010/main" val="1847761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B3FDE7-40EC-4974-8580-0FBEDFDC8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</p:spPr>
        <p:txBody>
          <a:bodyPr anchor="ctr">
            <a:normAutofit/>
          </a:bodyPr>
          <a:lstStyle/>
          <a:p>
            <a:pPr algn="ctr"/>
            <a:r>
              <a:rPr lang="pl-PL" dirty="0"/>
              <a:t>Przykład </a:t>
            </a: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5AA510E-86D0-4C69-BF35-CE5AE96B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604520"/>
            <a:ext cx="10972440" cy="3977280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Zmiana klimatu ma znaczący wpływ na zapewnienie gospodarstwom domowym dostępu do wody, żywności i paliwa, </a:t>
            </a:r>
            <a:r>
              <a:rPr lang="pl-PL" sz="2000" dirty="0"/>
              <a:t>a są to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czynności, za które zwykle odpowiadają kobiety i dziewczęta;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 porównaniu z chłopcami dziewczęta jako pierwsze porzucają szkołę, aby pomóc matkom w zdobyciu żywności i wody;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Brak ekonomicznego upodmiotowienia kobiet oznacza, że kobiety mają mniej oszczędności i środków na utrzymanie w porównaniu z mężczyznami w okresach suszy i opadów, a najuboższe kobiety ze zmarginalizowanych mniejszości etnicznych mają jeszcze mniejszy dostęp do zasobów. </a:t>
            </a: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Kobiety, dziewczęta i chłopcy będą rzadziej niż mężczyźni migrować i opuszczać lokalną społeczność dotkniętą zmianami klimatycznymi z powodu obowiązków opiekuńczych (opieka nad dziećmi, osobami starszymi i chorymi członkami rodziny).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 związku z tym, jeśli twój projekt obejmuje warsztaty na poziomie społeczności, w celu omówienia strategii przystosowania się do zmian klimatu, kobiety i dziewczęta powinny zostać włączone do dyskusji, ponieważ mają własne punkty widzenia, potrzeby i zainteresowania.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04729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4557AD-1A0E-4CA6-8E23-58C393FF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168800"/>
            <a:ext cx="10972440" cy="1144800"/>
          </a:xfrm>
        </p:spPr>
        <p:txBody>
          <a:bodyPr/>
          <a:lstStyle/>
          <a:p>
            <a:r>
              <a:rPr lang="pl-PL" dirty="0"/>
              <a:t>Krok 2. Analiza istniejących danych – </a:t>
            </a:r>
            <a:r>
              <a:rPr lang="pl-PL" i="1" dirty="0" err="1"/>
              <a:t>gender</a:t>
            </a:r>
            <a:r>
              <a:rPr lang="pl-PL" i="1" dirty="0"/>
              <a:t> </a:t>
            </a:r>
            <a:r>
              <a:rPr lang="pl-PL" i="1" dirty="0" err="1"/>
              <a:t>identity</a:t>
            </a:r>
            <a:endParaRPr lang="pl-PL" i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265EF76-C13D-486A-BF19-FEC72DF735B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2797920"/>
            <a:ext cx="10972440" cy="27515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/>
              <a:t>W jaki sposób inne czynniki tożsamościowe kobiet, mężczyzn, chłopców i dziewcząt wpływają na doświadczanie przez nie/nich problemu?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Kroki 1 i 2 można wykonać łącznie (tj. połączyć w jedną odpowiedź), biorąc pod uwagę, że inne czynniki tożsamości (takie jak rasa, religia i wiek) przecinają się z płcią i wpływają na doświadczenia kobiet, dziewcząt, mężczyzn i chłopców.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Jeśli jesteś zaangażowany w działania, które mogą zmienić życie ludzi, zaleca się również konsultacje, aby upewnić się, że projekty nie są oparte na błędnych założeniach.</a:t>
            </a:r>
          </a:p>
        </p:txBody>
      </p:sp>
    </p:spTree>
    <p:extLst>
      <p:ext uri="{BB962C8B-B14F-4D97-AF65-F5344CB8AC3E}">
        <p14:creationId xmlns:p14="http://schemas.microsoft.com/office/powerpoint/2010/main" val="4110184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B3FDE7-40EC-4974-8580-0FBEDFDC8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</p:spPr>
        <p:txBody>
          <a:bodyPr anchor="ctr">
            <a:normAutofit/>
          </a:bodyPr>
          <a:lstStyle/>
          <a:p>
            <a:pPr algn="ctr"/>
            <a:r>
              <a:rPr lang="pl-PL" dirty="0"/>
              <a:t>Przykład </a:t>
            </a: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5AA510E-86D0-4C69-BF35-CE5AE96B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604520"/>
            <a:ext cx="10972440" cy="3977280"/>
          </a:xfrm>
        </p:spPr>
        <p:txBody>
          <a:bodyPr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Czy istnieją jakieś kulturowe ograniczenia i wsparcie dla równego udziału kobiet i mężczyzn w określonych działaniach?</a:t>
            </a:r>
            <a:br>
              <a:rPr lang="pl-PL" sz="1800" dirty="0">
                <a:latin typeface="+mn-lt"/>
              </a:rPr>
            </a:br>
            <a:br>
              <a:rPr lang="pl-PL" sz="1800" dirty="0">
                <a:latin typeface="+mn-lt"/>
              </a:rPr>
            </a:br>
            <a:r>
              <a:rPr lang="pl-PL" sz="1800" dirty="0">
                <a:latin typeface="+mn-lt"/>
              </a:rPr>
              <a:t>Czy zidentyfikowano jakieś bariery uczestnictwa i zalecenia, jak im zaradzić? </a:t>
            </a:r>
            <a:br>
              <a:rPr lang="pl-PL" sz="1800" dirty="0">
                <a:latin typeface="+mn-lt"/>
              </a:rPr>
            </a:br>
            <a:br>
              <a:rPr lang="pl-PL" sz="1800" dirty="0">
                <a:latin typeface="+mn-lt"/>
              </a:rPr>
            </a:br>
            <a:r>
              <a:rPr lang="pl-PL" sz="1800" b="1" dirty="0">
                <a:latin typeface="+mn-lt"/>
              </a:rPr>
              <a:t>Przykłady działań już podejmowanych lub możliwych do podjęcia: </a:t>
            </a:r>
            <a:br>
              <a:rPr lang="pl-PL" sz="1800" dirty="0">
                <a:latin typeface="+mn-lt"/>
              </a:rPr>
            </a:br>
            <a:r>
              <a:rPr lang="pl-PL" sz="1800" dirty="0">
                <a:latin typeface="+mn-lt"/>
              </a:rPr>
              <a:t>prowadzenie ukierunkowanych warsztatów dla kobiet i/lub dziewcząt; </a:t>
            </a:r>
            <a:br>
              <a:rPr lang="pl-PL" sz="1800" dirty="0">
                <a:latin typeface="+mn-lt"/>
              </a:rPr>
            </a:br>
            <a:r>
              <a:rPr lang="pl-PL" sz="1800" dirty="0">
                <a:latin typeface="+mn-lt"/>
              </a:rPr>
              <a:t>prowadzenie działalności w określonych dniach/porach dnia; </a:t>
            </a:r>
            <a:br>
              <a:rPr lang="pl-PL" sz="1800" dirty="0">
                <a:latin typeface="+mn-lt"/>
              </a:rPr>
            </a:br>
            <a:r>
              <a:rPr lang="pl-PL" sz="1800" dirty="0">
                <a:latin typeface="+mn-lt"/>
              </a:rPr>
              <a:t>uzyskiwanie akceptacji od mężczyzn i/lub chłopców, liderów społeczności i tradycyjnych przywódców; </a:t>
            </a:r>
            <a:br>
              <a:rPr lang="pl-PL" sz="1800" dirty="0">
                <a:latin typeface="+mn-lt"/>
              </a:rPr>
            </a:br>
            <a:r>
              <a:rPr lang="pl-PL" sz="1800" dirty="0">
                <a:latin typeface="+mn-lt"/>
              </a:rPr>
              <a:t>zapewnienie opieki nad dziećmi w trakcie działań projektowych lub umożliwienie dzieciom udziału w zajęciach itp.</a:t>
            </a:r>
            <a:endParaRPr lang="pl-PL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0998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4557AD-1A0E-4CA6-8E23-58C393FF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168800"/>
            <a:ext cx="10972440" cy="1144800"/>
          </a:xfrm>
        </p:spPr>
        <p:txBody>
          <a:bodyPr/>
          <a:lstStyle/>
          <a:p>
            <a:r>
              <a:rPr lang="pl-PL" dirty="0"/>
              <a:t>Krok 3. Konsultacje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265EF76-C13D-486A-BF19-FEC72DF735B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2754740"/>
            <a:ext cx="7711560" cy="27515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dirty="0"/>
              <a:t>Czy informacje zwrotne z konsultacji z kobietami i/lub dziewczętami ukształtowały koncepcję projektu? Jakie informacje zwrotne od grup docelowych uwzględniono w projekcie i w jaki sposób?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Jeśli jest taka potrzeba (na przykład materiały z analizy danych zastanych są niewystarczające), można zorganizować konsultacje z przedstawicielami grup, na które rozwiązania projektowe będą bezpośrednio oddziaływały.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Mogą to być badania ankietowe, wywiady, badania </a:t>
            </a:r>
            <a:r>
              <a:rPr lang="pl-PL" sz="1800" dirty="0" err="1"/>
              <a:t>focusowe</a:t>
            </a:r>
            <a:r>
              <a:rPr lang="pl-PL" sz="1800" dirty="0"/>
              <a:t> lub inne formy pozyskiwania informacji. Można włączyć do pracy nad GBA odpowiednio przygotowanych badaczy z nauk humanistycznych i społecznych.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C6EC536-CA00-40A1-ADCD-B412B5A61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357" y="1741200"/>
            <a:ext cx="2745894" cy="389596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38F2288-C9AF-4CED-BD66-4F16CCC66B2D}"/>
              </a:ext>
            </a:extLst>
          </p:cNvPr>
          <p:cNvSpPr txBox="1"/>
          <p:nvPr/>
        </p:nvSpPr>
        <p:spPr>
          <a:xfrm>
            <a:off x="9146592" y="5747895"/>
            <a:ext cx="1925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ss. 189-190</a:t>
            </a:r>
          </a:p>
        </p:txBody>
      </p:sp>
    </p:spTree>
    <p:extLst>
      <p:ext uri="{BB962C8B-B14F-4D97-AF65-F5344CB8AC3E}">
        <p14:creationId xmlns:p14="http://schemas.microsoft.com/office/powerpoint/2010/main" val="3774951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4557AD-1A0E-4CA6-8E23-58C393FF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168800"/>
            <a:ext cx="10972440" cy="1144800"/>
          </a:xfrm>
        </p:spPr>
        <p:txBody>
          <a:bodyPr/>
          <a:lstStyle/>
          <a:p>
            <a:r>
              <a:rPr lang="pl-PL" dirty="0"/>
              <a:t>Krok 4. Wnioski i implementacja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265EF76-C13D-486A-BF19-FEC72DF735B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2313600"/>
            <a:ext cx="10972440" cy="27515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/>
              <a:t>W jaki sposób implementujesz wyniki swojej analizy uwzględniającej płeć w planie projektu?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Ustalenia dotyczące różnych sposobów, w jakie różne grupy kobiet i dziewcząt oraz mężczyzn i chłopców doświadczają tego problemu powinny zostać włączone do projektu, na różnych etapach jego realizacji.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hlinkClick r:id="rId2"/>
              </a:rPr>
              <a:t>Przydatne narzędzie – </a:t>
            </a:r>
            <a:r>
              <a:rPr lang="pl-PL" sz="2400" dirty="0" err="1">
                <a:hlinkClick r:id="rId2"/>
              </a:rPr>
              <a:t>Gender</a:t>
            </a:r>
            <a:r>
              <a:rPr lang="pl-PL" sz="2400" dirty="0">
                <a:hlinkClick r:id="rId2"/>
              </a:rPr>
              <a:t> </a:t>
            </a:r>
            <a:r>
              <a:rPr lang="pl-PL" sz="2400" dirty="0" err="1">
                <a:hlinkClick r:id="rId2"/>
              </a:rPr>
              <a:t>Impact</a:t>
            </a:r>
            <a:r>
              <a:rPr lang="pl-PL" sz="2400" dirty="0">
                <a:hlinkClick r:id="rId2"/>
              </a:rPr>
              <a:t> </a:t>
            </a:r>
            <a:r>
              <a:rPr lang="pl-PL" sz="2400" dirty="0" err="1">
                <a:hlinkClick r:id="rId2"/>
              </a:rPr>
              <a:t>Assessment</a:t>
            </a:r>
            <a:r>
              <a:rPr lang="pl-PL" sz="2400" dirty="0">
                <a:hlinkClick r:id="rId2"/>
              </a:rPr>
              <a:t> </a:t>
            </a: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6012EF0-2A3F-4649-9702-1DA5F8903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325" y="3884760"/>
            <a:ext cx="2360839" cy="23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83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4557AD-1A0E-4CA6-8E23-58C393FF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168800"/>
            <a:ext cx="10972440" cy="1144800"/>
          </a:xfrm>
        </p:spPr>
        <p:txBody>
          <a:bodyPr/>
          <a:lstStyle/>
          <a:p>
            <a:r>
              <a:rPr lang="pl-PL" dirty="0"/>
              <a:t>Przykład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265EF76-C13D-486A-BF19-FEC72DF735B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2313600"/>
            <a:ext cx="10972440" cy="27515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Jeśli w GBA ustalono, że dziennikarki, napotykają bariery w dostępie do informacji i publikowania, a także seksizm w swoim miejscu pracy, możesz spróbować zająć się tym problemem w swoich działaniach projektowych.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Może to obejmować: </a:t>
            </a:r>
          </a:p>
          <a:p>
            <a:r>
              <a:rPr lang="pl-PL" sz="1800" dirty="0">
                <a:latin typeface="+mn-lt"/>
              </a:rPr>
              <a:t>(1) włączenie modułu dotyczącego równouprawnienia płci do konferencji, szkolenia i/lub warsztatów; </a:t>
            </a:r>
          </a:p>
          <a:p>
            <a:r>
              <a:rPr lang="pl-PL" sz="1800" dirty="0">
                <a:latin typeface="+mn-lt"/>
              </a:rPr>
              <a:t>(2) upewnienie się, że co najmniej 50% uczestników konferencji, szkolenia i/lub warsztatów to dziennikarki oraz zaproszenie prelegentek; </a:t>
            </a:r>
          </a:p>
          <a:p>
            <a:r>
              <a:rPr lang="pl-PL" sz="1800" dirty="0">
                <a:latin typeface="+mn-lt"/>
              </a:rPr>
              <a:t>(3) organizowanie spotkań z wybitnymi dziennikarzami płci męskiej w celu informowania o problemach nierówności płci w dziennikarstwie i udzielanie wskazówek, jak stawić czoła temu wyzwaniu. </a:t>
            </a:r>
          </a:p>
          <a:p>
            <a:endParaRPr lang="pl-P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1883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rostokąt 90"/>
          <p:cNvSpPr/>
          <p:nvPr/>
        </p:nvSpPr>
        <p:spPr>
          <a:xfrm>
            <a:off x="1472837" y="2493256"/>
            <a:ext cx="8985067" cy="1635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408240" algn="l"/>
              </a:tabLst>
            </a:pPr>
            <a:r>
              <a:rPr lang="pl-PL" sz="4400" b="1" spc="-1" dirty="0">
                <a:latin typeface="IBM Plex Sans"/>
              </a:rPr>
              <a:t>Kilka interesujących </a:t>
            </a:r>
            <a:r>
              <a:rPr lang="pl-PL" sz="4400" b="1" spc="-1" dirty="0" err="1">
                <a:latin typeface="IBM Plex Sans"/>
              </a:rPr>
              <a:t>case</a:t>
            </a:r>
            <a:r>
              <a:rPr lang="pl-PL" sz="4400" b="1" spc="-1" dirty="0">
                <a:latin typeface="IBM Plex Sans"/>
              </a:rPr>
              <a:t> </a:t>
            </a:r>
            <a:r>
              <a:rPr lang="pl-PL" sz="4400" b="1" spc="-1" dirty="0" err="1">
                <a:latin typeface="IBM Plex Sans"/>
              </a:rPr>
              <a:t>studies</a:t>
            </a:r>
            <a:br>
              <a:rPr lang="pl-PL" sz="4400" b="1" spc="-1" dirty="0">
                <a:solidFill>
                  <a:srgbClr val="FFFFFF"/>
                </a:solidFill>
                <a:latin typeface="IBM Plex Sans"/>
              </a:rPr>
            </a:br>
            <a:endParaRPr lang="pl-PL" sz="4400" b="1" spc="-1" dirty="0">
              <a:solidFill>
                <a:srgbClr val="FFFFFF"/>
              </a:solidFill>
              <a:latin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2590892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4557AD-1A0E-4CA6-8E23-58C393FF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80" y="1671068"/>
            <a:ext cx="2495007" cy="1783406"/>
          </a:xfrm>
        </p:spPr>
        <p:txBody>
          <a:bodyPr/>
          <a:lstStyle/>
          <a:p>
            <a:r>
              <a:rPr lang="pl-PL" sz="3200" dirty="0"/>
              <a:t>Badania nad odczuwaniem bólu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A8EFBC8-6047-4AF6-BCC9-8B47F948B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641" y="1161943"/>
            <a:ext cx="7955279" cy="511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5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9419B2-F186-41A4-9F4B-DA891AD16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436194"/>
            <a:ext cx="10972440" cy="1144800"/>
          </a:xfrm>
        </p:spPr>
        <p:txBody>
          <a:bodyPr/>
          <a:lstStyle/>
          <a:p>
            <a:r>
              <a:rPr lang="pl-PL" sz="4400" dirty="0"/>
              <a:t>Równość płci jako trwały element polityki UE w obszarze badań i innowacji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B79478-BE6E-4018-A57F-A86078E8F75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3263503"/>
            <a:ext cx="10846646" cy="1687320"/>
          </a:xfrm>
        </p:spPr>
        <p:txBody>
          <a:bodyPr>
            <a:normAutofit fontScale="5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dirty="0"/>
              <a:t>Równość płci to fundamentalna wartość Unii Europejskiej i uniwersalne prawo człowieka.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dirty="0"/>
              <a:t>Równość płci sprzyja poprawie warunków pracy, przyciąganiu i zatrzymywaniu talentów.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dirty="0"/>
              <a:t>Równość płci zwiększa adekwatność i wpływ społeczny badań i innowacji.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36698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2BE2D3-5464-4BD1-AC33-620B9E32E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91" y="2167714"/>
            <a:ext cx="3361329" cy="1144800"/>
          </a:xfrm>
        </p:spPr>
        <p:txBody>
          <a:bodyPr/>
          <a:lstStyle/>
          <a:p>
            <a:r>
              <a:rPr lang="pl-PL" sz="3600" dirty="0"/>
              <a:t>Sztuczna inteligencja – rozpoznawanie twarzy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964DE1C-94F4-48C0-8FA8-A95AE6347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582" y="1449977"/>
            <a:ext cx="7223643" cy="48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57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62F71F-56E3-4C90-9C58-25B786F3B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43" y="1991776"/>
            <a:ext cx="3740451" cy="1144800"/>
          </a:xfrm>
        </p:spPr>
        <p:txBody>
          <a:bodyPr/>
          <a:lstStyle/>
          <a:p>
            <a:r>
              <a:rPr lang="pl-PL" sz="3600" dirty="0"/>
              <a:t>Używanie nowoczesnych rozwiązań energetycznych</a:t>
            </a:r>
          </a:p>
        </p:txBody>
      </p:sp>
      <p:pic>
        <p:nvPicPr>
          <p:cNvPr id="5" name="Obraz 4">
            <a:hlinkClick r:id="rId2"/>
            <a:extLst>
              <a:ext uri="{FF2B5EF4-FFF2-40B4-BE49-F238E27FC236}">
                <a16:creationId xmlns:a16="http://schemas.microsoft.com/office/drawing/2014/main" id="{98ECB9E5-0FDE-489B-AF79-FE7FCFBD0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903" y="1213533"/>
            <a:ext cx="7859125" cy="501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50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06E678-FA5E-405F-A6CD-3D0F67810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041" y="796114"/>
            <a:ext cx="10972440" cy="1144800"/>
          </a:xfrm>
        </p:spPr>
        <p:txBody>
          <a:bodyPr/>
          <a:lstStyle/>
          <a:p>
            <a:r>
              <a:rPr lang="pl-PL" dirty="0"/>
              <a:t>Badanie nadciśnienia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D9AE883-DDAA-413E-9CFC-F3D101937D64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29" y="1718846"/>
            <a:ext cx="8573232" cy="4655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56277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rostokąt 90"/>
          <p:cNvSpPr/>
          <p:nvPr/>
        </p:nvSpPr>
        <p:spPr>
          <a:xfrm>
            <a:off x="1472837" y="2493256"/>
            <a:ext cx="8985067" cy="1635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408240" algn="l"/>
              </a:tabLst>
            </a:pPr>
            <a:r>
              <a:rPr lang="pl-PL" sz="4400" b="1" spc="-1" dirty="0">
                <a:latin typeface="IBM Plex Sans"/>
              </a:rPr>
              <a:t>Na którym etapie badań można uwzględnić płeć?</a:t>
            </a:r>
            <a:br>
              <a:rPr lang="pl-PL" sz="4400" b="1" spc="-1" dirty="0">
                <a:solidFill>
                  <a:srgbClr val="FFFFFF"/>
                </a:solidFill>
                <a:latin typeface="IBM Plex Sans"/>
              </a:rPr>
            </a:br>
            <a:endParaRPr lang="pl-PL" sz="4400" b="1" spc="-1" dirty="0">
              <a:solidFill>
                <a:srgbClr val="FFFFFF"/>
              </a:solidFill>
              <a:latin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5470464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4265EF76-C13D-486A-BF19-FEC72DF735B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23289" y="1567543"/>
            <a:ext cx="6000026" cy="4298407"/>
          </a:xfrm>
        </p:spPr>
        <p:txBody>
          <a:bodyPr/>
          <a:lstStyle/>
          <a:p>
            <a:r>
              <a:rPr lang="pl-PL" sz="1800" dirty="0">
                <a:hlinkClick r:id="rId2"/>
              </a:rPr>
              <a:t>Ponowne przemyślenie priorytetów i rezultatów badań</a:t>
            </a:r>
            <a:endParaRPr lang="pl-PL" sz="1800" dirty="0"/>
          </a:p>
          <a:p>
            <a:endParaRPr lang="pl-PL" sz="1800" dirty="0"/>
          </a:p>
          <a:p>
            <a:r>
              <a:rPr lang="pl-PL" sz="1800" dirty="0">
                <a:hlinkClick r:id="rId3"/>
              </a:rPr>
              <a:t>Ponowne przemyślenie koncepcji i teorii</a:t>
            </a:r>
            <a:endParaRPr lang="pl-PL" sz="1800" dirty="0"/>
          </a:p>
          <a:p>
            <a:endParaRPr lang="pl-PL" sz="1800" dirty="0"/>
          </a:p>
          <a:p>
            <a:r>
              <a:rPr lang="pl-PL" sz="1800" dirty="0">
                <a:hlinkClick r:id="rId4"/>
              </a:rPr>
              <a:t>Formułowanie pytań badawczych z uwzględnieniem płci</a:t>
            </a:r>
            <a:endParaRPr lang="pl-PL" sz="1800" dirty="0"/>
          </a:p>
          <a:p>
            <a:endParaRPr lang="pl-PL" sz="1800" dirty="0"/>
          </a:p>
          <a:p>
            <a:r>
              <a:rPr lang="pl-PL" sz="1800" dirty="0">
                <a:hlinkClick r:id="rId5"/>
              </a:rPr>
              <a:t>Analizowanie, w jaki sposób płeć biologiczna i społeczno-kulturowa wchodzą w interakcje</a:t>
            </a:r>
            <a:endParaRPr lang="pl-PL" sz="1800" dirty="0"/>
          </a:p>
          <a:p>
            <a:endParaRPr lang="pl-PL" sz="1800" dirty="0"/>
          </a:p>
          <a:p>
            <a:r>
              <a:rPr lang="pl-PL" sz="1800" dirty="0">
                <a:hlinkClick r:id="rId6"/>
              </a:rPr>
              <a:t>Inżynieryjne procesy innowacyjne</a:t>
            </a:r>
            <a:endParaRPr lang="pl-PL" sz="1800" dirty="0"/>
          </a:p>
          <a:p>
            <a:endParaRPr lang="pl-PL" sz="1800" dirty="0"/>
          </a:p>
          <a:p>
            <a:r>
              <a:rPr lang="pl-PL" sz="1800" dirty="0">
                <a:hlinkClick r:id="rId7"/>
              </a:rPr>
              <a:t>Ponowne przemyślenie standardów i modeli referencyjnych</a:t>
            </a:r>
            <a:endParaRPr lang="pl-PL" sz="1800" dirty="0"/>
          </a:p>
          <a:p>
            <a:endParaRPr lang="pl-PL" sz="1800" dirty="0"/>
          </a:p>
          <a:p>
            <a:r>
              <a:rPr lang="pl-PL" sz="1800" dirty="0">
                <a:hlinkClick r:id="rId8"/>
              </a:rPr>
              <a:t>Ponowne przemyślenie języka i reprezentacji wizualnych</a:t>
            </a:r>
            <a:endParaRPr lang="pl-PL" sz="1800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F216CF7-FB03-4727-88B9-4BE9C09AECE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322" t="5524" r="9786" b="8000"/>
          <a:stretch/>
        </p:blipFill>
        <p:spPr>
          <a:xfrm>
            <a:off x="7298273" y="2147718"/>
            <a:ext cx="4575866" cy="275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89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8A5CFA-8B43-44FB-955C-A3C64E25D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94" y="1583785"/>
            <a:ext cx="7063527" cy="1144800"/>
          </a:xfrm>
        </p:spPr>
        <p:txBody>
          <a:bodyPr/>
          <a:lstStyle/>
          <a:p>
            <a:r>
              <a:rPr lang="pl-PL" dirty="0"/>
              <a:t>Metody charakterystyczne dla obszarów tematycznych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17CFE95-CDF4-462C-8F12-4CDB16EA13A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631767" y="5946719"/>
            <a:ext cx="2227110" cy="467730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ss. 195-239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527303E-E6DF-4863-AB7D-25CE5B346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110" y="1141330"/>
            <a:ext cx="3312424" cy="469321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C800A26-A8D0-496A-B50E-6AA09B5BF9A3}"/>
              </a:ext>
            </a:extLst>
          </p:cNvPr>
          <p:cNvSpPr txBox="1"/>
          <p:nvPr/>
        </p:nvSpPr>
        <p:spPr>
          <a:xfrm>
            <a:off x="429094" y="2975254"/>
            <a:ext cx="6858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Zdrowie i biomedycyna, w tym badanie tkanek i komórek oraz badania na zwierzętach laboratoryjnych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Technologie informacyjne i komunikacyjne, w tym maszynowe uczenie się i robotyka społeczna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Zmiany klimatu, w tym analiza płci u gatunków hermafrodytycznych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Planowanie urbanistyczne/transport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Innowacje krytyczne wobec norm społecznych</a:t>
            </a:r>
          </a:p>
        </p:txBody>
      </p:sp>
    </p:spTree>
    <p:extLst>
      <p:ext uri="{BB962C8B-B14F-4D97-AF65-F5344CB8AC3E}">
        <p14:creationId xmlns:p14="http://schemas.microsoft.com/office/powerpoint/2010/main" val="16717367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rostokąt 90"/>
          <p:cNvSpPr/>
          <p:nvPr/>
        </p:nvSpPr>
        <p:spPr>
          <a:xfrm>
            <a:off x="1472837" y="2493256"/>
            <a:ext cx="8985067" cy="1635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408240" algn="l"/>
              </a:tabLst>
            </a:pPr>
            <a:r>
              <a:rPr lang="pl-PL" sz="4400" b="1" spc="-1" dirty="0">
                <a:latin typeface="IBM Plex Sans"/>
              </a:rPr>
              <a:t>Gdzie uwzględniać wymiar płci  we wnioskach projektowych?</a:t>
            </a:r>
            <a:br>
              <a:rPr lang="pl-PL" sz="4400" b="1" spc="-1" dirty="0">
                <a:solidFill>
                  <a:srgbClr val="FFFFFF"/>
                </a:solidFill>
                <a:latin typeface="IBM Plex Sans"/>
              </a:rPr>
            </a:br>
            <a:endParaRPr lang="pl-PL" sz="4400" b="1" spc="-1" dirty="0">
              <a:solidFill>
                <a:srgbClr val="FFFFFF"/>
              </a:solidFill>
              <a:latin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27657260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A74F277-B040-4DC8-A6AA-1BF66D7B0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556" y="1019432"/>
            <a:ext cx="8116887" cy="48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598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4557AD-1A0E-4CA6-8E23-58C393FF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168800"/>
            <a:ext cx="10972440" cy="1144800"/>
          </a:xfrm>
        </p:spPr>
        <p:txBody>
          <a:bodyPr/>
          <a:lstStyle/>
          <a:p>
            <a:r>
              <a:rPr lang="pl-PL" dirty="0"/>
              <a:t>Filar 1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265EF76-C13D-486A-BF19-FEC72DF735B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2709420"/>
            <a:ext cx="10972440" cy="27515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err="1">
                <a:latin typeface="+mn-lt"/>
              </a:rPr>
              <a:t>Work</a:t>
            </a:r>
            <a:r>
              <a:rPr lang="pl-PL" sz="1800" dirty="0">
                <a:latin typeface="+mn-lt"/>
              </a:rPr>
              <a:t> </a:t>
            </a:r>
            <a:r>
              <a:rPr lang="pl-PL" sz="1800" dirty="0" err="1">
                <a:latin typeface="+mn-lt"/>
              </a:rPr>
              <a:t>Programme</a:t>
            </a:r>
            <a:r>
              <a:rPr lang="pl-PL" sz="1800" dirty="0">
                <a:latin typeface="+mn-lt"/>
              </a:rPr>
              <a:t> 2023 dla konkursów ERC wskazuje, że beneficjenci muszą podjąć wszelkie środki w celu promowania równych szans kobiet i mężczyzn podczas realizacji projektu oraz dążyć do równowagi płci na wszystkich poziomach personelu przypisanego do realizacji projektu, w tym na szczeblu nadzorczym i kierowniczym.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Kierownicy projektów są zobowiązani określić i opisać znaczenie włączenia analizy płci do swoich badań.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Zaplanowane działania promujące równość szans, równowagę płci lub obejmujące wymiar płci badań można uznać za koszty kwalifikowalne projektu, jeżeli koszty te są niezbędne do realizacji działań.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Zawsze należy dokładnie sprawdzić, jakie wymagania stawiane są w poszczególnych konkursach i jak wyglądają dokumenty konkursowe w portalu F&amp;T (zakładka: </a:t>
            </a:r>
            <a:r>
              <a:rPr lang="pl-PL" sz="1800" dirty="0" err="1">
                <a:latin typeface="+mn-lt"/>
              </a:rPr>
              <a:t>Topic</a:t>
            </a:r>
            <a:r>
              <a:rPr lang="pl-PL" sz="1800" dirty="0">
                <a:latin typeface="+mn-lt"/>
              </a:rPr>
              <a:t> </a:t>
            </a:r>
            <a:r>
              <a:rPr lang="pl-PL" sz="1800" dirty="0" err="1">
                <a:latin typeface="+mn-lt"/>
              </a:rPr>
              <a:t>conditions</a:t>
            </a:r>
            <a:r>
              <a:rPr lang="pl-PL" sz="1800" dirty="0">
                <a:latin typeface="+mn-lt"/>
              </a:rPr>
              <a:t> and </a:t>
            </a:r>
            <a:r>
              <a:rPr lang="pl-PL" sz="1800" dirty="0" err="1">
                <a:latin typeface="+mn-lt"/>
              </a:rPr>
              <a:t>documents</a:t>
            </a:r>
            <a:r>
              <a:rPr lang="pl-PL" sz="1800" dirty="0">
                <a:latin typeface="+mn-lt"/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W większości przypadków wymiar płci powinien być uwzględniony w części B wniosku, w opisie metodologii badań. Ale są też formularze aplikacyjne takie, jak HE CSA (</a:t>
            </a:r>
            <a:r>
              <a:rPr lang="pl-PL" sz="1800" dirty="0" err="1">
                <a:latin typeface="+mn-lt"/>
              </a:rPr>
              <a:t>Coordination</a:t>
            </a:r>
            <a:r>
              <a:rPr lang="pl-PL" sz="1800" dirty="0">
                <a:latin typeface="+mn-lt"/>
              </a:rPr>
              <a:t> and </a:t>
            </a:r>
            <a:r>
              <a:rPr lang="pl-PL" sz="1800" dirty="0" err="1">
                <a:latin typeface="+mn-lt"/>
              </a:rPr>
              <a:t>Support</a:t>
            </a:r>
            <a:r>
              <a:rPr lang="pl-PL" sz="1800" dirty="0">
                <a:latin typeface="+mn-lt"/>
              </a:rPr>
              <a:t> </a:t>
            </a:r>
            <a:r>
              <a:rPr lang="pl-PL" sz="1800" dirty="0" err="1">
                <a:latin typeface="+mn-lt"/>
              </a:rPr>
              <a:t>Actions</a:t>
            </a:r>
            <a:r>
              <a:rPr lang="pl-PL" sz="1800" dirty="0">
                <a:latin typeface="+mn-lt"/>
              </a:rPr>
              <a:t>, przykładowo w konkursie ERC Science </a:t>
            </a:r>
            <a:r>
              <a:rPr lang="pl-PL" sz="1800" dirty="0" err="1">
                <a:latin typeface="+mn-lt"/>
              </a:rPr>
              <a:t>Journalism</a:t>
            </a:r>
            <a:r>
              <a:rPr lang="pl-PL" sz="1800" dirty="0">
                <a:latin typeface="+mn-lt"/>
              </a:rPr>
              <a:t> </a:t>
            </a:r>
            <a:r>
              <a:rPr lang="pl-PL" sz="1800" dirty="0" err="1">
                <a:latin typeface="+mn-lt"/>
              </a:rPr>
              <a:t>Initiative</a:t>
            </a:r>
            <a:r>
              <a:rPr lang="pl-PL" sz="1800" dirty="0">
                <a:latin typeface="+mn-lt"/>
              </a:rPr>
              <a:t>), gdzie wymiar płci będzie uwzględniony w metodologii (kryterium 1.2), ale także w opisie potencjału uczestników i konsorcjum jako całości (kryterium 3.2), natomiast równowaga płci może być uwzględniona w tabeli „</a:t>
            </a:r>
            <a:r>
              <a:rPr lang="pl-PL" sz="1800" dirty="0" err="1">
                <a:latin typeface="+mn-lt"/>
              </a:rPr>
              <a:t>Researchers</a:t>
            </a:r>
            <a:r>
              <a:rPr lang="pl-PL" sz="1800" dirty="0">
                <a:latin typeface="+mn-lt"/>
              </a:rPr>
              <a:t> </a:t>
            </a:r>
            <a:r>
              <a:rPr lang="pl-PL" sz="1800" dirty="0" err="1">
                <a:latin typeface="+mn-lt"/>
              </a:rPr>
              <a:t>involved</a:t>
            </a:r>
            <a:r>
              <a:rPr lang="pl-PL" sz="1800" dirty="0">
                <a:latin typeface="+mn-lt"/>
              </a:rPr>
              <a:t> in the </a:t>
            </a:r>
            <a:r>
              <a:rPr lang="pl-PL" sz="1800" dirty="0" err="1">
                <a:latin typeface="+mn-lt"/>
              </a:rPr>
              <a:t>proposal</a:t>
            </a:r>
            <a:r>
              <a:rPr lang="pl-PL" sz="1800" dirty="0">
                <a:latin typeface="+mn-lt"/>
              </a:rPr>
              <a:t>”, jeśli tworzymy zespół badawczy.</a:t>
            </a:r>
          </a:p>
          <a:p>
            <a:endParaRPr lang="pl-P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58464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4557AD-1A0E-4CA6-8E23-58C393FF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168800"/>
            <a:ext cx="10972440" cy="1144800"/>
          </a:xfrm>
        </p:spPr>
        <p:txBody>
          <a:bodyPr/>
          <a:lstStyle/>
          <a:p>
            <a:r>
              <a:rPr lang="pl-PL" dirty="0"/>
              <a:t>Filar 2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265EF76-C13D-486A-BF19-FEC72DF735B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2147717"/>
            <a:ext cx="10972440" cy="27515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We wnioskach dotyczących konkursów w klastrach 1-6 wymiar płci powinien być uwzględniony w części B wniosku, w kryterium 1 – doskonałość (C1 – Excellence), w opisie metodologii (</a:t>
            </a:r>
            <a:r>
              <a:rPr lang="pl-PL" sz="1800" dirty="0" err="1">
                <a:latin typeface="+mn-lt"/>
              </a:rPr>
              <a:t>Soundness</a:t>
            </a:r>
            <a:r>
              <a:rPr lang="pl-PL" sz="1800" dirty="0">
                <a:latin typeface="+mn-lt"/>
              </a:rPr>
              <a:t> of the </a:t>
            </a:r>
            <a:r>
              <a:rPr lang="pl-PL" sz="1800" dirty="0" err="1">
                <a:latin typeface="+mn-lt"/>
              </a:rPr>
              <a:t>proposed</a:t>
            </a:r>
            <a:r>
              <a:rPr lang="pl-PL" sz="1800" dirty="0">
                <a:latin typeface="+mn-lt"/>
              </a:rPr>
              <a:t> </a:t>
            </a:r>
            <a:r>
              <a:rPr lang="pl-PL" sz="1800" dirty="0" err="1">
                <a:latin typeface="+mn-lt"/>
              </a:rPr>
              <a:t>methodology</a:t>
            </a:r>
            <a:r>
              <a:rPr lang="pl-PL" sz="1800" dirty="0">
                <a:latin typeface="+mn-lt"/>
              </a:rPr>
              <a:t>, </a:t>
            </a:r>
            <a:r>
              <a:rPr lang="pl-PL" sz="1800" dirty="0" err="1">
                <a:latin typeface="+mn-lt"/>
              </a:rPr>
              <a:t>including</a:t>
            </a:r>
            <a:r>
              <a:rPr lang="pl-PL" sz="1800" dirty="0">
                <a:latin typeface="+mn-lt"/>
              </a:rPr>
              <a:t> (…) </a:t>
            </a:r>
            <a:r>
              <a:rPr lang="pl-PL" sz="1800" dirty="0" err="1">
                <a:latin typeface="+mn-lt"/>
              </a:rPr>
              <a:t>appropriate</a:t>
            </a:r>
            <a:r>
              <a:rPr lang="pl-PL" sz="1800" dirty="0">
                <a:latin typeface="+mn-lt"/>
              </a:rPr>
              <a:t> </a:t>
            </a:r>
            <a:r>
              <a:rPr lang="pl-PL" sz="1800" dirty="0" err="1">
                <a:latin typeface="+mn-lt"/>
              </a:rPr>
              <a:t>consideration</a:t>
            </a:r>
            <a:r>
              <a:rPr lang="pl-PL" sz="1800" dirty="0">
                <a:latin typeface="+mn-lt"/>
              </a:rPr>
              <a:t> of the </a:t>
            </a:r>
            <a:r>
              <a:rPr lang="pl-PL" sz="1800" dirty="0" err="1">
                <a:latin typeface="+mn-lt"/>
              </a:rPr>
              <a:t>gender</a:t>
            </a:r>
            <a:r>
              <a:rPr lang="pl-PL" sz="1800" dirty="0">
                <a:latin typeface="+mn-lt"/>
              </a:rPr>
              <a:t> </a:t>
            </a:r>
            <a:r>
              <a:rPr lang="pl-PL" sz="1800" dirty="0" err="1">
                <a:latin typeface="+mn-lt"/>
              </a:rPr>
              <a:t>dimension</a:t>
            </a:r>
            <a:r>
              <a:rPr lang="pl-PL" sz="1800" dirty="0">
                <a:latin typeface="+mn-lt"/>
              </a:rPr>
              <a:t> in </a:t>
            </a:r>
            <a:r>
              <a:rPr lang="pl-PL" sz="1800" dirty="0" err="1">
                <a:latin typeface="+mn-lt"/>
              </a:rPr>
              <a:t>research</a:t>
            </a:r>
            <a:r>
              <a:rPr lang="pl-PL" sz="1800" dirty="0">
                <a:latin typeface="+mn-lt"/>
              </a:rPr>
              <a:t> and </a:t>
            </a:r>
            <a:r>
              <a:rPr lang="pl-PL" sz="1800" dirty="0" err="1">
                <a:latin typeface="+mn-lt"/>
              </a:rPr>
              <a:t>innovation</a:t>
            </a:r>
            <a:r>
              <a:rPr lang="pl-PL" sz="1800" dirty="0">
                <a:latin typeface="+mn-lt"/>
              </a:rPr>
              <a:t> </a:t>
            </a:r>
            <a:r>
              <a:rPr lang="pl-PL" sz="1800" dirty="0" err="1">
                <a:latin typeface="+mn-lt"/>
              </a:rPr>
              <a:t>content</a:t>
            </a:r>
            <a:r>
              <a:rPr lang="pl-PL" sz="1800" dirty="0">
                <a:latin typeface="+mn-lt"/>
              </a:rPr>
              <a:t>). W tej części wniosku trzeba opisać, w jaki sposób wymiar płci jest uwzględniany w treści projektu.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Jeśli wnioskodawca uważa, że wymiar płci nie ma znaczenia w danym projekcie, obowiązkowo trzeba przygotować uzasadnienie.</a:t>
            </a:r>
          </a:p>
          <a:p>
            <a:endParaRPr lang="pl-P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27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35A0D5-F41F-4F9D-8756-889970822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80" y="1097434"/>
            <a:ext cx="10972440" cy="1144800"/>
          </a:xfrm>
        </p:spPr>
        <p:txBody>
          <a:bodyPr/>
          <a:lstStyle/>
          <a:p>
            <a:r>
              <a:rPr lang="pl-PL" dirty="0"/>
              <a:t>Jak KE uwzględniła kwestie dotyczące równości płci w PR HE?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8CA40D-EFD9-4B97-9A53-CEE9E96A592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780" y="2440543"/>
            <a:ext cx="10972440" cy="301973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Wprowadzenie dla projektów z terminem zamknięcia w 2022 r. konieczności posiadania Planu Równości Płci (GEP), co stało się kryterium kwalifikowalności.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Traktowanie wymiaru płci (</a:t>
            </a:r>
            <a:r>
              <a:rPr lang="pl-PL" sz="2400" dirty="0" err="1"/>
              <a:t>gender</a:t>
            </a:r>
            <a:r>
              <a:rPr lang="pl-PL" sz="2400" dirty="0"/>
              <a:t> &amp; sex) jako integralnej części badań i innowacji – wymogu branego pod uwagę w ramach kryterium doskonałości.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Uznanie równowagi płci w zespołach badawczych za kryterium uwzględniane przy tworzeniu rankingu wniosków (w przypadku wniosków z równą liczbą punktów).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Obranie sobie na cel osiągnięcie pułapu 50% kobiet w radach, grupach ekspertów i komisjach oceniających związanych z programem HE.</a:t>
            </a:r>
          </a:p>
        </p:txBody>
      </p:sp>
    </p:spTree>
    <p:extLst>
      <p:ext uri="{BB962C8B-B14F-4D97-AF65-F5344CB8AC3E}">
        <p14:creationId xmlns:p14="http://schemas.microsoft.com/office/powerpoint/2010/main" val="15677796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4557AD-1A0E-4CA6-8E23-58C393FF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168800"/>
            <a:ext cx="10972440" cy="1144800"/>
          </a:xfrm>
        </p:spPr>
        <p:txBody>
          <a:bodyPr/>
          <a:lstStyle/>
          <a:p>
            <a:r>
              <a:rPr lang="pl-PL" dirty="0"/>
              <a:t>Filar 3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265EF76-C13D-486A-BF19-FEC72DF735B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2709420"/>
            <a:ext cx="10972440" cy="27515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W EIC </a:t>
            </a:r>
            <a:r>
              <a:rPr lang="pl-PL" sz="1800" dirty="0" err="1">
                <a:latin typeface="+mn-lt"/>
              </a:rPr>
              <a:t>Work</a:t>
            </a:r>
            <a:r>
              <a:rPr lang="pl-PL" sz="1800" dirty="0">
                <a:latin typeface="+mn-lt"/>
              </a:rPr>
              <a:t> </a:t>
            </a:r>
            <a:r>
              <a:rPr lang="pl-PL" sz="1800" dirty="0" err="1">
                <a:latin typeface="+mn-lt"/>
              </a:rPr>
              <a:t>Programme</a:t>
            </a:r>
            <a:r>
              <a:rPr lang="pl-PL" sz="1800" dirty="0">
                <a:latin typeface="+mn-lt"/>
              </a:rPr>
              <a:t> 2022 wyraźnie wskazuje, że w treści projektów badawczych należy wziąć pod uwagę wymiar płci.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W ramach EIC jest przygotowywany pilotażowy projekt opracowania indeksu płci i różnorodności w innowacjach, aby efektywnie gromadzić dane odnośnie płci i śledzić postępy w tym zakresie w europejskim ekosystemie innowacji UE.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Wnioskodawców zachęca się też do zachowania równowagi płci wśród liderów </a:t>
            </a:r>
            <a:r>
              <a:rPr lang="pl-PL" sz="1800" dirty="0" err="1">
                <a:latin typeface="+mn-lt"/>
              </a:rPr>
              <a:t>Work</a:t>
            </a:r>
            <a:r>
              <a:rPr lang="pl-PL" sz="1800" dirty="0">
                <a:latin typeface="+mn-lt"/>
              </a:rPr>
              <a:t> </a:t>
            </a:r>
            <a:r>
              <a:rPr lang="pl-PL" sz="1800" dirty="0" err="1">
                <a:latin typeface="+mn-lt"/>
              </a:rPr>
              <a:t>Packages</a:t>
            </a:r>
            <a:r>
              <a:rPr lang="pl-PL" sz="1800" dirty="0">
                <a:latin typeface="+mn-lt"/>
              </a:rPr>
              <a:t> w EIC </a:t>
            </a:r>
            <a:r>
              <a:rPr lang="pl-PL" sz="1800" dirty="0" err="1">
                <a:latin typeface="+mn-lt"/>
              </a:rPr>
              <a:t>Pathfinder</a:t>
            </a:r>
            <a:r>
              <a:rPr lang="pl-PL" sz="1800" dirty="0">
                <a:latin typeface="+mn-lt"/>
              </a:rPr>
              <a:t> i EIC </a:t>
            </a:r>
            <a:r>
              <a:rPr lang="pl-PL" sz="1800" dirty="0" err="1">
                <a:latin typeface="+mn-lt"/>
              </a:rPr>
              <a:t>Transition</a:t>
            </a:r>
            <a:r>
              <a:rPr lang="pl-PL" sz="1800" dirty="0">
                <a:latin typeface="+mn-lt"/>
              </a:rPr>
              <a:t>, poprzez wykorzystanie reprezentacji kobiet jako dodatkowego kryterium w przypadku równego wyniku oceny kilku wniosków przed ustaleniem ostatecznego rankingu.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We wnioskach EIC wymiar płci powinien być uwzględniony w kryterium doskonałości (Excellence), w zależności od konkretnego wniosku, w części dotyczącej:</a:t>
            </a:r>
          </a:p>
          <a:p>
            <a:r>
              <a:rPr lang="pl-PL" sz="1800" dirty="0">
                <a:latin typeface="+mn-lt"/>
              </a:rPr>
              <a:t>a) celów (</a:t>
            </a:r>
            <a:r>
              <a:rPr lang="pl-PL" sz="1800" dirty="0" err="1">
                <a:latin typeface="+mn-lt"/>
              </a:rPr>
              <a:t>objectives</a:t>
            </a:r>
            <a:r>
              <a:rPr lang="pl-PL" sz="1800" dirty="0">
                <a:latin typeface="+mn-lt"/>
              </a:rPr>
              <a:t>), jak w EIC </a:t>
            </a:r>
            <a:r>
              <a:rPr lang="pl-PL" sz="1800" dirty="0" err="1">
                <a:latin typeface="+mn-lt"/>
              </a:rPr>
              <a:t>Pathfinder</a:t>
            </a:r>
            <a:r>
              <a:rPr lang="pl-PL" sz="1800" dirty="0">
                <a:latin typeface="+mn-lt"/>
              </a:rPr>
              <a:t> Open,</a:t>
            </a:r>
          </a:p>
          <a:p>
            <a:r>
              <a:rPr lang="pl-PL" sz="1800" dirty="0">
                <a:latin typeface="+mn-lt"/>
              </a:rPr>
              <a:t>b) wiarygodności metodologii badań (</a:t>
            </a:r>
            <a:r>
              <a:rPr lang="pl-PL" sz="1800" dirty="0" err="1">
                <a:latin typeface="+mn-lt"/>
              </a:rPr>
              <a:t>plausibility</a:t>
            </a:r>
            <a:r>
              <a:rPr lang="pl-PL" sz="1800" dirty="0">
                <a:latin typeface="+mn-lt"/>
              </a:rPr>
              <a:t> of the </a:t>
            </a:r>
            <a:r>
              <a:rPr lang="pl-PL" sz="1800" dirty="0" err="1">
                <a:latin typeface="+mn-lt"/>
              </a:rPr>
              <a:t>methodology</a:t>
            </a:r>
            <a:r>
              <a:rPr lang="pl-PL" sz="1800" dirty="0">
                <a:latin typeface="+mn-lt"/>
              </a:rPr>
              <a:t>), jak w EIC </a:t>
            </a:r>
            <a:r>
              <a:rPr lang="pl-PL" sz="1800" dirty="0" err="1">
                <a:latin typeface="+mn-lt"/>
              </a:rPr>
              <a:t>Pathfinder</a:t>
            </a:r>
            <a:r>
              <a:rPr lang="pl-PL" sz="1800" dirty="0">
                <a:latin typeface="+mn-lt"/>
              </a:rPr>
              <a:t> </a:t>
            </a:r>
            <a:r>
              <a:rPr lang="pl-PL" sz="1800" dirty="0" err="1">
                <a:latin typeface="+mn-lt"/>
              </a:rPr>
              <a:t>Challenges</a:t>
            </a:r>
            <a:r>
              <a:rPr lang="pl-PL" sz="1800" dirty="0">
                <a:latin typeface="+mn-lt"/>
              </a:rPr>
              <a:t>,</a:t>
            </a:r>
          </a:p>
          <a:p>
            <a:r>
              <a:rPr lang="pl-PL" sz="1800" dirty="0">
                <a:latin typeface="+mn-lt"/>
              </a:rPr>
              <a:t>c) metodologii (</a:t>
            </a:r>
            <a:r>
              <a:rPr lang="pl-PL" sz="1800" dirty="0" err="1">
                <a:latin typeface="+mn-lt"/>
              </a:rPr>
              <a:t>methodology</a:t>
            </a:r>
            <a:r>
              <a:rPr lang="pl-PL" sz="1800" dirty="0">
                <a:latin typeface="+mn-lt"/>
              </a:rPr>
              <a:t>), jak w EIC </a:t>
            </a:r>
            <a:r>
              <a:rPr lang="pl-PL" sz="1800" dirty="0" err="1">
                <a:latin typeface="+mn-lt"/>
              </a:rPr>
              <a:t>Transition</a:t>
            </a:r>
            <a:r>
              <a:rPr lang="pl-PL" sz="1800" dirty="0">
                <a:latin typeface="+mn-lt"/>
              </a:rPr>
              <a:t> Open and </a:t>
            </a:r>
            <a:r>
              <a:rPr lang="pl-PL" sz="1800" dirty="0" err="1">
                <a:latin typeface="+mn-lt"/>
              </a:rPr>
              <a:t>Challenges</a:t>
            </a:r>
            <a:r>
              <a:rPr lang="pl-PL" sz="1800" dirty="0">
                <a:latin typeface="+mn-lt"/>
              </a:rPr>
              <a:t>.</a:t>
            </a:r>
          </a:p>
          <a:p>
            <a:endParaRPr lang="pl-P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84426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5111BE-3F09-44A5-AC3D-9215F3762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</p:spPr>
        <p:txBody>
          <a:bodyPr anchor="ctr">
            <a:normAutofit/>
          </a:bodyPr>
          <a:lstStyle/>
          <a:p>
            <a:pPr algn="ctr"/>
            <a:r>
              <a:rPr lang="pl-PL" dirty="0"/>
              <a:t>O czym pamiętać?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AEA2AC-7F6E-48B3-BFDE-68589BC2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604520"/>
            <a:ext cx="5354280" cy="3977280"/>
          </a:xfrm>
        </p:spPr>
        <p:txBody>
          <a:bodyPr anchor="t">
            <a:normAutofit fontScale="9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500" dirty="0"/>
              <a:t>Tu nie ma jednej prawidłowej odpowiedzi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500" dirty="0"/>
              <a:t>Uwzględnianie wymiaru płci jest trudne, bo na tym etapie tak naprawdę NIKT nie wie dokładnie, o co chodzi i jak to zrobić poprawnie, nawet </a:t>
            </a:r>
            <a:r>
              <a:rPr lang="pl-PL" sz="2500" dirty="0" err="1"/>
              <a:t>ewaluatorzy</a:t>
            </a:r>
            <a:r>
              <a:rPr lang="pl-PL" sz="2500" dirty="0"/>
              <a:t> (!)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500" dirty="0"/>
              <a:t>Niewiele jest jak na razie „dobrych praktyk”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500" dirty="0"/>
              <a:t>Trzeba pozbyć się „</a:t>
            </a:r>
            <a:r>
              <a:rPr lang="pl-PL" sz="2500" dirty="0" err="1"/>
              <a:t>gender</a:t>
            </a:r>
            <a:r>
              <a:rPr lang="pl-PL" sz="2500" dirty="0"/>
              <a:t> </a:t>
            </a:r>
            <a:r>
              <a:rPr lang="pl-PL" sz="2500" dirty="0" err="1"/>
              <a:t>blindness</a:t>
            </a:r>
            <a:r>
              <a:rPr lang="pl-PL" sz="2500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500" dirty="0"/>
              <a:t>Magiczne słowo – CONVINCING </a:t>
            </a:r>
          </a:p>
          <a:p>
            <a:endParaRPr lang="pl-PL" sz="2500" dirty="0"/>
          </a:p>
          <a:p>
            <a:endParaRPr lang="pl-PL" sz="25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D1348E2-AE4C-4D38-9C5A-5BEBED758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960" y="1739241"/>
            <a:ext cx="5354280" cy="370783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865728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rostokąt 90"/>
          <p:cNvSpPr/>
          <p:nvPr/>
        </p:nvSpPr>
        <p:spPr>
          <a:xfrm>
            <a:off x="1472837" y="2493256"/>
            <a:ext cx="8985067" cy="1635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408240" algn="l"/>
              </a:tabLst>
            </a:pPr>
            <a:r>
              <a:rPr lang="pl-PL" sz="4400" b="1" spc="-1" dirty="0">
                <a:latin typeface="IBM Plex Sans"/>
              </a:rPr>
              <a:t>Materiały do wykorzystania</a:t>
            </a:r>
            <a:br>
              <a:rPr lang="pl-PL" sz="4400" b="1" spc="-1" dirty="0">
                <a:solidFill>
                  <a:srgbClr val="FFFFFF"/>
                </a:solidFill>
                <a:latin typeface="IBM Plex Sans"/>
              </a:rPr>
            </a:br>
            <a:endParaRPr lang="pl-PL" sz="4400" b="1" spc="-1" dirty="0">
              <a:solidFill>
                <a:srgbClr val="FFFFFF"/>
              </a:solidFill>
              <a:latin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17616734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15B73B-A4DB-475D-9F2E-BAD1BBB43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156757"/>
            <a:ext cx="10972440" cy="1144800"/>
          </a:xfrm>
        </p:spPr>
        <p:txBody>
          <a:bodyPr/>
          <a:lstStyle/>
          <a:p>
            <a:r>
              <a:rPr lang="en-US" sz="3200" b="1" dirty="0"/>
              <a:t>Gendered Innovations </a:t>
            </a:r>
            <a:r>
              <a:rPr lang="pl-PL" sz="3200" b="1" dirty="0"/>
              <a:t>2</a:t>
            </a:r>
            <a:r>
              <a:rPr lang="en-US" sz="3200" b="1" dirty="0"/>
              <a:t>: How inclusive analysis contributes to research and innovation</a:t>
            </a:r>
            <a:endParaRPr lang="pl-PL" sz="32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BFB7E-1B75-43C9-805F-07E4B1D85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0" y="2522902"/>
            <a:ext cx="11452085" cy="4542660"/>
          </a:xfrm>
        </p:spPr>
        <p:txBody>
          <a:bodyPr>
            <a:normAutofit/>
          </a:bodyPr>
          <a:lstStyle/>
          <a:p>
            <a:r>
              <a:rPr lang="pl-PL" sz="1800" dirty="0"/>
              <a:t>15 nowych </a:t>
            </a:r>
            <a:r>
              <a:rPr lang="pl-PL" sz="1800" dirty="0" err="1"/>
              <a:t>case</a:t>
            </a:r>
            <a:r>
              <a:rPr lang="pl-PL" sz="1800" dirty="0"/>
              <a:t> </a:t>
            </a:r>
            <a:r>
              <a:rPr lang="pl-PL" sz="1800" dirty="0" err="1"/>
              <a:t>studies</a:t>
            </a:r>
            <a:r>
              <a:rPr lang="pl-PL" sz="1800" dirty="0"/>
              <a:t> z Horyzontu2020</a:t>
            </a:r>
          </a:p>
          <a:p>
            <a:r>
              <a:rPr lang="pl-PL" sz="1800" dirty="0"/>
              <a:t>Udoskonalone metodologie integracji analizy opartej na płci oraz analizy przekrojowej w treści badań naukowych i innowacji</a:t>
            </a:r>
          </a:p>
          <a:p>
            <a:r>
              <a:rPr lang="pl-PL" sz="1800" dirty="0"/>
              <a:t>Rekomendacje w oparciu o badania naukowe dla Horyzontu Europa</a:t>
            </a:r>
          </a:p>
          <a:p>
            <a:r>
              <a:rPr lang="pl-PL" sz="1800" dirty="0"/>
              <a:t>Materiały podnoszące świadomość istnienia zjawisk związanych z płcią </a:t>
            </a:r>
          </a:p>
        </p:txBody>
      </p:sp>
      <p:pic>
        <p:nvPicPr>
          <p:cNvPr id="5" name="Picture 6">
            <a:hlinkClick r:id="rId2"/>
            <a:extLst>
              <a:ext uri="{FF2B5EF4-FFF2-40B4-BE49-F238E27FC236}">
                <a16:creationId xmlns:a16="http://schemas.microsoft.com/office/drawing/2014/main" id="{100097FF-8E35-43C8-9713-3E1F52C37C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87" t="16111" r="36667" b="10925"/>
          <a:stretch/>
        </p:blipFill>
        <p:spPr>
          <a:xfrm>
            <a:off x="8647691" y="3331028"/>
            <a:ext cx="2342297" cy="335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7D6D0-96D4-4C75-A4D6-E8F5B417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209" y="2031517"/>
            <a:ext cx="11451687" cy="645622"/>
          </a:xfrm>
        </p:spPr>
        <p:txBody>
          <a:bodyPr/>
          <a:lstStyle/>
          <a:p>
            <a:r>
              <a:rPr lang="en-US" sz="3200" b="1" dirty="0"/>
              <a:t>Gendered Innovations</a:t>
            </a:r>
            <a:r>
              <a:rPr lang="pl-PL" sz="3200" b="1" dirty="0"/>
              <a:t> in Science, </a:t>
            </a:r>
            <a:r>
              <a:rPr lang="pl-PL" sz="3200" b="1" dirty="0" err="1"/>
              <a:t>Health</a:t>
            </a:r>
            <a:r>
              <a:rPr lang="pl-PL" sz="3200" b="1" dirty="0"/>
              <a:t> &amp; </a:t>
            </a:r>
            <a:r>
              <a:rPr lang="pl-PL" sz="3200" b="1" dirty="0" err="1"/>
              <a:t>Medicine</a:t>
            </a:r>
            <a:r>
              <a:rPr lang="pl-PL" sz="3200" b="1" dirty="0"/>
              <a:t>, </a:t>
            </a:r>
            <a:r>
              <a:rPr lang="pl-PL" sz="3200" b="1" dirty="0" err="1"/>
              <a:t>Engeeneering</a:t>
            </a:r>
            <a:r>
              <a:rPr lang="pl-PL" sz="3200" b="1" dirty="0"/>
              <a:t>, and Environment</a:t>
            </a:r>
            <a:br>
              <a:rPr lang="pl-PL" dirty="0"/>
            </a:b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E2F8A8-FFB4-4816-BC74-6A243A649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209" y="3429000"/>
            <a:ext cx="7518797" cy="4542660"/>
          </a:xfrm>
        </p:spPr>
        <p:txBody>
          <a:bodyPr/>
          <a:lstStyle/>
          <a:p>
            <a:r>
              <a:rPr lang="pl-PL" sz="2893" dirty="0">
                <a:hlinkClick r:id="rId2"/>
              </a:rPr>
              <a:t>https://genderedinnovations.stanford.edu/</a:t>
            </a:r>
            <a:endParaRPr lang="pl-PL" sz="2893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B0230AA-EF16-46CC-A17F-1F9EF193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54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E8F35E8-38D6-4C77-A4E1-4733FD0C5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83" y="2792237"/>
            <a:ext cx="3444308" cy="3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E2F8A8-FFB4-4816-BC74-6A243A649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IGAR TOOL</a:t>
            </a:r>
            <a:r>
              <a:rPr lang="pl-PL" b="1" dirty="0"/>
              <a:t>. </a:t>
            </a:r>
            <a:r>
              <a:rPr lang="en-US" dirty="0"/>
              <a:t>Recommendations for Integrating</a:t>
            </a:r>
            <a:r>
              <a:rPr lang="pl-PL" dirty="0"/>
              <a:t> </a:t>
            </a:r>
            <a:r>
              <a:rPr lang="en-US" dirty="0"/>
              <a:t>Gender Analysis into Research</a:t>
            </a:r>
            <a:endParaRPr lang="pl-PL" dirty="0"/>
          </a:p>
          <a:p>
            <a:r>
              <a:rPr lang="pl-PL" dirty="0">
                <a:hlinkClick r:id="rId2"/>
              </a:rPr>
              <a:t>http://igar-tool.gender-net.eu/en</a:t>
            </a:r>
            <a:r>
              <a:rPr lang="pl-PL" dirty="0"/>
              <a:t> 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001F014-FD55-435D-A309-6F920B576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328" y="2673865"/>
            <a:ext cx="3570182" cy="357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7E20AAD7-3ACD-4B7E-B9AC-4310CA3EA60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406313" y="5026554"/>
            <a:ext cx="10972440" cy="502920"/>
          </a:xfrm>
        </p:spPr>
        <p:txBody>
          <a:bodyPr/>
          <a:lstStyle/>
          <a:p>
            <a:r>
              <a:rPr lang="pl-PL" sz="2800" dirty="0">
                <a:hlinkClick r:id="rId2"/>
              </a:rPr>
              <a:t>https://eige.europa.eu/gender-mainstreaming/policy-areas</a:t>
            </a:r>
            <a:endParaRPr lang="pl-PL" sz="2800" dirty="0"/>
          </a:p>
          <a:p>
            <a:endParaRPr lang="pl-PL" sz="2800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4CD5BF-1F58-4766-9C3F-F0942DA96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313" y="1459155"/>
            <a:ext cx="2599101" cy="196984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D9F3846-C9A4-4BCF-BFC1-B6ABEC11F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067" y="1459155"/>
            <a:ext cx="3111989" cy="311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666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7E20AAD7-3ACD-4B7E-B9AC-4310CA3EA60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740107" y="1839216"/>
            <a:ext cx="10972440" cy="502920"/>
          </a:xfrm>
        </p:spPr>
        <p:txBody>
          <a:bodyPr/>
          <a:lstStyle/>
          <a:p>
            <a:r>
              <a:rPr lang="pl-PL" dirty="0"/>
              <a:t>Przykład analizy tematycznej - ENERGIA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7197618-5249-4331-9654-7571CC5B2E81}"/>
              </a:ext>
            </a:extLst>
          </p:cNvPr>
          <p:cNvSpPr txBox="1"/>
          <p:nvPr/>
        </p:nvSpPr>
        <p:spPr>
          <a:xfrm>
            <a:off x="740107" y="2647876"/>
            <a:ext cx="5834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2"/>
              </a:rPr>
              <a:t>https://www.adb.org/sites/default/files/institutional-document/33650/files/gender-toolkit-energy.pdf</a:t>
            </a:r>
            <a:r>
              <a:rPr lang="pl-PL" dirty="0"/>
              <a:t>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3A20C14-A14E-4BF8-8DCE-6E622D269D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43" t="22285" r="22857" b="6095"/>
          <a:stretch/>
        </p:blipFill>
        <p:spPr>
          <a:xfrm>
            <a:off x="7968343" y="2647876"/>
            <a:ext cx="2777553" cy="35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257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7E20AAD7-3ACD-4B7E-B9AC-4310CA3EA60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740107" y="1839216"/>
            <a:ext cx="10972440" cy="502920"/>
          </a:xfrm>
        </p:spPr>
        <p:txBody>
          <a:bodyPr/>
          <a:lstStyle/>
          <a:p>
            <a:r>
              <a:rPr lang="pl-PL" dirty="0"/>
              <a:t>Przykład analizy tematycznej – MOBILNOŚĆ i TRANSPORT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7197618-5249-4331-9654-7571CC5B2E81}"/>
              </a:ext>
            </a:extLst>
          </p:cNvPr>
          <p:cNvSpPr txBox="1"/>
          <p:nvPr/>
        </p:nvSpPr>
        <p:spPr>
          <a:xfrm>
            <a:off x="740107" y="3105834"/>
            <a:ext cx="6353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2"/>
              </a:rPr>
              <a:t>https://thedocs.worldbank.org/en/doc/229591571411011551-0090022019/original/GenderGlobalRoadmapofAction.pdf</a:t>
            </a:r>
            <a:r>
              <a:rPr lang="pl-PL" dirty="0"/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18B0C78-FC7D-440F-AEC1-CAD67F970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2593764"/>
            <a:ext cx="2787477" cy="362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305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747613-6B5D-47F6-91D3-07C2F4AC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62843"/>
            <a:ext cx="10515601" cy="1325563"/>
          </a:xfrm>
        </p:spPr>
        <p:txBody>
          <a:bodyPr/>
          <a:lstStyle/>
          <a:p>
            <a:r>
              <a:rPr lang="pl-PL" sz="3300" b="1" dirty="0"/>
              <a:t>Newsletter </a:t>
            </a:r>
            <a:r>
              <a:rPr lang="pl-PL" sz="3300" b="1" dirty="0" err="1"/>
              <a:t>Gender</a:t>
            </a:r>
            <a:r>
              <a:rPr lang="pl-PL" sz="3300" b="1" dirty="0"/>
              <a:t> </a:t>
            </a:r>
            <a:r>
              <a:rPr lang="pl-PL" sz="3300" b="1" dirty="0" err="1"/>
              <a:t>Equality</a:t>
            </a:r>
            <a:r>
              <a:rPr lang="pl-PL" sz="3300" b="1" dirty="0"/>
              <a:t> News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96BDF1-3F27-4FB7-B4A3-E9833817A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/>
              <a:t>Zapisz się do </a:t>
            </a:r>
            <a:r>
              <a:rPr lang="pl-PL" sz="1800" dirty="0" err="1"/>
              <a:t>newslettera</a:t>
            </a:r>
            <a:r>
              <a:rPr lang="pl-PL" sz="1800" dirty="0"/>
              <a:t>, w którym raz w miesiącu będziesz dostawał/a najważniejsze informacje na temat wdrażania GEP, włączania wymiaru płci w badaniach oraz równości płci w zespołach badawczych.</a:t>
            </a:r>
          </a:p>
          <a:p>
            <a:pPr marL="0" indent="0">
              <a:buNone/>
            </a:pPr>
            <a:r>
              <a:rPr lang="pl-PL" sz="1800" b="1" dirty="0"/>
              <a:t>Korzyści dla Ciebie: </a:t>
            </a:r>
          </a:p>
          <a:p>
            <a:r>
              <a:rPr lang="pl-PL" sz="1800" dirty="0"/>
              <a:t>będziesz na bieżąco z aktualnymi informacjami z kraju i Europy na temat wdrażania zasad równości płci w nauce i jej otoczeniu społecznym,</a:t>
            </a:r>
          </a:p>
          <a:p>
            <a:r>
              <a:rPr lang="pl-PL" sz="1800" dirty="0"/>
              <a:t>otrzymasz pigułkę wiedzy o pojawiających się analizach i najciekawszych badaniach na temat równości płci,</a:t>
            </a:r>
          </a:p>
          <a:p>
            <a:r>
              <a:rPr lang="pl-PL" sz="1800" dirty="0"/>
              <a:t>pozostaniesz na bieżąco z ofertą NCBR związaną z tematyką równości – informacje o szkoleniach, warsztatach i publikacjach,</a:t>
            </a:r>
          </a:p>
          <a:p>
            <a:r>
              <a:rPr lang="pl-PL" sz="1800" dirty="0"/>
              <a:t>porady i informacje w pełni zgodne z wymogami Horyzontu Europa.</a:t>
            </a:r>
          </a:p>
          <a:p>
            <a:pPr marL="0" indent="0">
              <a:buNone/>
            </a:pPr>
            <a:r>
              <a:rPr lang="pl-PL" sz="1800" b="1" dirty="0"/>
              <a:t>Formularz zapisu: </a:t>
            </a:r>
            <a:r>
              <a:rPr lang="pl-PL" sz="1800" dirty="0">
                <a:hlinkClick r:id="rId2"/>
              </a:rPr>
              <a:t>https://forms.office.com/e/wP02f5aH2q</a:t>
            </a:r>
            <a:r>
              <a:rPr lang="pl-PL" sz="1800" dirty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1023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597" y="1654173"/>
            <a:ext cx="10273549" cy="564523"/>
          </a:xfrm>
        </p:spPr>
        <p:txBody>
          <a:bodyPr/>
          <a:lstStyle/>
          <a:p>
            <a:r>
              <a:rPr lang="pl-PL" sz="3300" dirty="0"/>
              <a:t>Kwalifikowalność</a:t>
            </a:r>
            <a:r>
              <a:rPr lang="en-GB" sz="3300" dirty="0"/>
              <a:t>:</a:t>
            </a:r>
            <a:r>
              <a:rPr lang="pl-PL" sz="3300" dirty="0"/>
              <a:t> </a:t>
            </a:r>
            <a:r>
              <a:rPr lang="pl-PL" sz="3300" b="0" dirty="0"/>
              <a:t>Plan Równości Płci</a:t>
            </a:r>
            <a:endParaRPr lang="en-GB" sz="3300" b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10597" y="2921234"/>
            <a:ext cx="10026527" cy="564523"/>
          </a:xfrm>
          <a:prstGeom prst="rect">
            <a:avLst/>
          </a:prstGeom>
        </p:spPr>
        <p:txBody>
          <a:bodyPr vert="horz" lIns="91437" tIns="45718" rIns="91437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300" dirty="0">
                <a:solidFill>
                  <a:schemeClr val="accent4"/>
                </a:solidFill>
              </a:rPr>
              <a:t>Doskonałość</a:t>
            </a:r>
            <a:r>
              <a:rPr lang="en-GB" sz="3300" dirty="0">
                <a:solidFill>
                  <a:schemeClr val="accent4"/>
                </a:solidFill>
              </a:rPr>
              <a:t>: </a:t>
            </a:r>
            <a:r>
              <a:rPr lang="pl-PL" sz="3300" b="0" dirty="0">
                <a:solidFill>
                  <a:schemeClr val="accent4"/>
                </a:solidFill>
              </a:rPr>
              <a:t>włączenie wymiaru płci w B&amp;I</a:t>
            </a:r>
            <a:endParaRPr lang="en-GB" sz="3300" b="0" dirty="0">
              <a:solidFill>
                <a:schemeClr val="accent4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10597" y="4215590"/>
            <a:ext cx="9541435" cy="564523"/>
          </a:xfrm>
          <a:prstGeom prst="rect">
            <a:avLst/>
          </a:prstGeom>
        </p:spPr>
        <p:txBody>
          <a:bodyPr vert="horz" lIns="91437" tIns="45718" rIns="91437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dirty="0">
                <a:solidFill>
                  <a:srgbClr val="004494"/>
                </a:solidFill>
              </a:rPr>
              <a:t>Ranking: </a:t>
            </a:r>
            <a:r>
              <a:rPr lang="pl-PL" sz="3300" b="0" dirty="0">
                <a:solidFill>
                  <a:srgbClr val="004494"/>
                </a:solidFill>
              </a:rPr>
              <a:t>równowaga płci w zespołach</a:t>
            </a:r>
            <a:endParaRPr lang="en-GB" sz="3300" b="0" dirty="0">
              <a:solidFill>
                <a:srgbClr val="004494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43925" y="4065867"/>
            <a:ext cx="863970" cy="863970"/>
            <a:chOff x="10070085" y="4807760"/>
            <a:chExt cx="864000" cy="864000"/>
          </a:xfrm>
        </p:grpSpPr>
        <p:sp>
          <p:nvSpPr>
            <p:cNvPr id="16" name="Oval 15"/>
            <p:cNvSpPr/>
            <p:nvPr/>
          </p:nvSpPr>
          <p:spPr>
            <a:xfrm>
              <a:off x="10070085" y="4807760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4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4841995"/>
              <a:ext cx="795530" cy="79553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843925" y="1504450"/>
            <a:ext cx="863970" cy="863970"/>
            <a:chOff x="8939436" y="4807760"/>
            <a:chExt cx="864000" cy="864000"/>
          </a:xfrm>
        </p:grpSpPr>
        <p:sp>
          <p:nvSpPr>
            <p:cNvPr id="22" name="Oval 21"/>
            <p:cNvSpPr/>
            <p:nvPr/>
          </p:nvSpPr>
          <p:spPr>
            <a:xfrm>
              <a:off x="8939436" y="4807760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4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3671" y="4841995"/>
              <a:ext cx="795530" cy="79553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843925" y="2771511"/>
            <a:ext cx="863970" cy="863970"/>
            <a:chOff x="10070085" y="2641504"/>
            <a:chExt cx="864000" cy="864000"/>
          </a:xfrm>
        </p:grpSpPr>
        <p:sp>
          <p:nvSpPr>
            <p:cNvPr id="25" name="Oval 24"/>
            <p:cNvSpPr/>
            <p:nvPr/>
          </p:nvSpPr>
          <p:spPr>
            <a:xfrm>
              <a:off x="10070085" y="2641504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4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2675739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395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BBBBA65-5579-51B9-555E-2B93FFD63E1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721015" y="6516995"/>
            <a:ext cx="464139" cy="223907"/>
          </a:xfrm>
        </p:spPr>
        <p:txBody>
          <a:bodyPr wrap="square" lIns="0" tIns="0" rIns="0" bIns="0" anchor="t">
            <a:spAutoFit/>
          </a:bodyPr>
          <a:lstStyle/>
          <a:p>
            <a:pPr algn="ctr" defTabSz="554448">
              <a:defRPr/>
            </a:pPr>
            <a:fld id="{B6F15528-21DE-4FAA-801E-634DDDAF4B2B}" type="slidenum">
              <a:rPr lang="pl-PL" sz="1455" kern="0" dirty="0">
                <a:solidFill>
                  <a:prstClr val="white"/>
                </a:solidFill>
                <a:latin typeface="Calibri"/>
              </a:rPr>
              <a:pPr algn="ctr" defTabSz="554448">
                <a:defRPr/>
              </a:pPr>
              <a:t>60</a:t>
            </a:fld>
            <a:endParaRPr lang="pl-PL" sz="1455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1CA3E0B8-9D7A-EDBE-7568-AB1D9B4FA5A4}"/>
              </a:ext>
            </a:extLst>
          </p:cNvPr>
          <p:cNvSpPr/>
          <p:nvPr/>
        </p:nvSpPr>
        <p:spPr>
          <a:xfrm>
            <a:off x="11727855" y="6400247"/>
            <a:ext cx="463602" cy="457440"/>
          </a:xfrm>
          <a:custGeom>
            <a:avLst/>
            <a:gdLst/>
            <a:ahLst/>
            <a:cxnLst/>
            <a:rect l="l" t="t" r="r" b="b"/>
            <a:pathLst>
              <a:path w="764540" h="754379">
                <a:moveTo>
                  <a:pt x="764374" y="753903"/>
                </a:moveTo>
                <a:lnTo>
                  <a:pt x="0" y="753903"/>
                </a:lnTo>
                <a:lnTo>
                  <a:pt x="0" y="0"/>
                </a:lnTo>
                <a:lnTo>
                  <a:pt x="764374" y="0"/>
                </a:lnTo>
                <a:lnTo>
                  <a:pt x="764374" y="753903"/>
                </a:lnTo>
                <a:close/>
              </a:path>
            </a:pathLst>
          </a:custGeom>
          <a:solidFill>
            <a:srgbClr val="3E679C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pPr defTabSz="554448">
              <a:defRPr/>
            </a:pPr>
            <a:endParaRPr sz="1091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" name="Symbol zastępczy numeru slajdu 10">
            <a:extLst>
              <a:ext uri="{FF2B5EF4-FFF2-40B4-BE49-F238E27FC236}">
                <a16:creationId xmlns:a16="http://schemas.microsoft.com/office/drawing/2014/main" id="{BED74CB9-D12A-1D63-EF29-B5B2FEA5200C}"/>
              </a:ext>
            </a:extLst>
          </p:cNvPr>
          <p:cNvSpPr txBox="1">
            <a:spLocks/>
          </p:cNvSpPr>
          <p:nvPr/>
        </p:nvSpPr>
        <p:spPr>
          <a:xfrm>
            <a:off x="11729889" y="6516636"/>
            <a:ext cx="464139" cy="22390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554448">
              <a:defRPr/>
            </a:pPr>
            <a:fld id="{B6F15528-21DE-4FAA-801E-634DDDAF4B2B}" type="slidenum">
              <a:rPr lang="pl-PL" sz="1455" kern="0" dirty="0">
                <a:solidFill>
                  <a:prstClr val="white"/>
                </a:solidFill>
                <a:latin typeface="Calibri"/>
              </a:rPr>
              <a:pPr algn="ctr" defTabSz="554448">
                <a:defRPr/>
              </a:pPr>
              <a:t>60</a:t>
            </a:fld>
            <a:endParaRPr lang="pl-PL" sz="1455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1DA2BF7-AD42-4FDB-8521-E1EACF03C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862" y="395578"/>
            <a:ext cx="1510492" cy="1720040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0473AA9F-7F7C-4C4D-A209-5594DB0B8E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0049" y="1078072"/>
            <a:ext cx="7379430" cy="642048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/>
          <a:p>
            <a:pPr algn="l" defTabSz="883684" rtl="0">
              <a:defRPr/>
            </a:pPr>
            <a:r>
              <a:rPr lang="pl-PL" sz="2062" kern="1200" dirty="0">
                <a:solidFill>
                  <a:srgbClr val="17406D"/>
                </a:solidFill>
                <a:ea typeface="+mn-ea"/>
                <a:cs typeface="+mn-cs"/>
              </a:rPr>
              <a:t>Dlaczego warto zostać Ekspertką/Ekspertem</a:t>
            </a:r>
            <a:br>
              <a:rPr lang="pl-PL" sz="2062" kern="1200" dirty="0">
                <a:solidFill>
                  <a:srgbClr val="17406D"/>
                </a:solidFill>
                <a:ea typeface="+mn-ea"/>
                <a:cs typeface="+mn-cs"/>
              </a:rPr>
            </a:br>
            <a:r>
              <a:rPr lang="pl-PL" sz="2062" kern="1200" dirty="0">
                <a:solidFill>
                  <a:srgbClr val="17406D"/>
                </a:solidFill>
                <a:ea typeface="+mn-ea"/>
                <a:cs typeface="+mn-cs"/>
              </a:rPr>
              <a:t>oceniającą/</a:t>
            </a:r>
            <a:r>
              <a:rPr lang="pl-PL" sz="2062" kern="1200" dirty="0" err="1">
                <a:solidFill>
                  <a:srgbClr val="17406D"/>
                </a:solidFill>
                <a:ea typeface="+mn-ea"/>
                <a:cs typeface="+mn-cs"/>
              </a:rPr>
              <a:t>ym</a:t>
            </a:r>
            <a:r>
              <a:rPr lang="pl-PL" sz="2062" kern="1200" dirty="0">
                <a:solidFill>
                  <a:srgbClr val="17406D"/>
                </a:solidFill>
                <a:ea typeface="+mn-ea"/>
                <a:cs typeface="+mn-cs"/>
              </a:rPr>
              <a:t> wnioski w Horyzoncie Europa? 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A7F6B4F2-6871-4867-A907-9D72F7D77125}"/>
              </a:ext>
            </a:extLst>
          </p:cNvPr>
          <p:cNvSpPr txBox="1"/>
          <p:nvPr/>
        </p:nvSpPr>
        <p:spPr>
          <a:xfrm>
            <a:off x="257662" y="1989233"/>
            <a:ext cx="7240808" cy="2566354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173279" indent="-173279" defTabSz="277246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l-PL" sz="1213" b="1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Unikalne doświadczenie </a:t>
            </a:r>
            <a:r>
              <a:rPr lang="pl-PL" sz="1213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i możliwość poznania od kulis mechanizmu wyłaniania wniosków do finansowania</a:t>
            </a:r>
          </a:p>
          <a:p>
            <a:pPr marL="173279" indent="-173279" defTabSz="277246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l-PL" sz="1213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Możliwość nawiązania bardzo cennych </a:t>
            </a:r>
            <a:r>
              <a:rPr lang="pl-PL" sz="1213" b="1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kontaktów zawodowych</a:t>
            </a:r>
          </a:p>
          <a:p>
            <a:pPr marL="173279" indent="-173279" defTabSz="277246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l-PL" sz="1213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Niepowtarzalna okazja dołączenia do </a:t>
            </a:r>
            <a:r>
              <a:rPr lang="pl-PL" sz="1213" b="1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grona specjalistów </a:t>
            </a:r>
            <a:r>
              <a:rPr lang="pl-PL" sz="1213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aktywnych na arenie międzynarodowej</a:t>
            </a:r>
          </a:p>
          <a:p>
            <a:pPr marL="173279" indent="-173279" defTabSz="277246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l-PL" sz="1213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Doskonała praktyczna okazja </a:t>
            </a:r>
            <a:r>
              <a:rPr lang="pl-PL" sz="1213" b="1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pogłębienia wiedzy </a:t>
            </a:r>
            <a:r>
              <a:rPr lang="pl-PL" sz="1213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o tym, w jaki sposób przygotować i sporządzić wniosek projektowy, by osiągnąć sukces w aplikowaniu o finansowanie UE</a:t>
            </a:r>
          </a:p>
          <a:p>
            <a:pPr marL="173279" indent="-173279" defTabSz="277246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pl-PL" sz="1213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M</a:t>
            </a:r>
            <a:r>
              <a:rPr lang="pl-PL" sz="1213" kern="0" dirty="0" err="1">
                <a:solidFill>
                  <a:srgbClr val="002060"/>
                </a:solidFill>
                <a:latin typeface="IBM Plex Sans" panose="020B0503050203000203" pitchFamily="34" charset="0"/>
              </a:rPr>
              <a:t>ożliwość</a:t>
            </a:r>
            <a:r>
              <a:rPr lang="pl-PL" sz="1213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 uczestniczenia w </a:t>
            </a:r>
            <a:r>
              <a:rPr lang="pl-PL" sz="1213" b="1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szkoleniach</a:t>
            </a:r>
            <a:r>
              <a:rPr lang="pl-PL" sz="1213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 i spotkaniach adresowanych wyłącznie do ekspertów KE</a:t>
            </a:r>
          </a:p>
        </p:txBody>
      </p:sp>
      <p:grpSp>
        <p:nvGrpSpPr>
          <p:cNvPr id="16" name="object 4">
            <a:extLst>
              <a:ext uri="{FF2B5EF4-FFF2-40B4-BE49-F238E27FC236}">
                <a16:creationId xmlns:a16="http://schemas.microsoft.com/office/drawing/2014/main" id="{03D01207-6A2B-4C57-BE26-53D367B3D0BE}"/>
              </a:ext>
            </a:extLst>
          </p:cNvPr>
          <p:cNvGrpSpPr/>
          <p:nvPr/>
        </p:nvGrpSpPr>
        <p:grpSpPr>
          <a:xfrm>
            <a:off x="7831663" y="0"/>
            <a:ext cx="4370998" cy="6851622"/>
            <a:chOff x="12889659" y="0"/>
            <a:chExt cx="7214606" cy="11309032"/>
          </a:xfrm>
        </p:grpSpPr>
        <p:pic>
          <p:nvPicPr>
            <p:cNvPr id="17" name="object 5" descr="Obraz zawierający osoba&#10;&#10;Opis wygenerowany automatycznie">
              <a:extLst>
                <a:ext uri="{FF2B5EF4-FFF2-40B4-BE49-F238E27FC236}">
                  <a16:creationId xmlns:a16="http://schemas.microsoft.com/office/drawing/2014/main" id="{4AE23562-2E20-4B03-ABC2-C8B9E4FBC71E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2889659" y="0"/>
              <a:ext cx="7214439" cy="11308556"/>
            </a:xfrm>
            <a:prstGeom prst="rect">
              <a:avLst/>
            </a:prstGeom>
          </p:spPr>
        </p:pic>
        <p:sp>
          <p:nvSpPr>
            <p:cNvPr id="18" name="object 6">
              <a:extLst>
                <a:ext uri="{FF2B5EF4-FFF2-40B4-BE49-F238E27FC236}">
                  <a16:creationId xmlns:a16="http://schemas.microsoft.com/office/drawing/2014/main" id="{BFA905C5-D6FF-40FC-A8FC-6824545D3A4C}"/>
                </a:ext>
              </a:extLst>
            </p:cNvPr>
            <p:cNvSpPr/>
            <p:nvPr/>
          </p:nvSpPr>
          <p:spPr>
            <a:xfrm>
              <a:off x="19339725" y="10554652"/>
              <a:ext cx="764540" cy="754380"/>
            </a:xfrm>
            <a:custGeom>
              <a:avLst/>
              <a:gdLst/>
              <a:ahLst/>
              <a:cxnLst/>
              <a:rect l="l" t="t" r="r" b="b"/>
              <a:pathLst>
                <a:path w="764540" h="754379">
                  <a:moveTo>
                    <a:pt x="764374" y="753903"/>
                  </a:moveTo>
                  <a:lnTo>
                    <a:pt x="0" y="753903"/>
                  </a:lnTo>
                  <a:lnTo>
                    <a:pt x="0" y="0"/>
                  </a:lnTo>
                  <a:lnTo>
                    <a:pt x="764374" y="0"/>
                  </a:lnTo>
                  <a:lnTo>
                    <a:pt x="764374" y="753903"/>
                  </a:lnTo>
                  <a:close/>
                </a:path>
              </a:pathLst>
            </a:custGeom>
            <a:solidFill>
              <a:srgbClr val="3E679C"/>
            </a:solidFill>
          </p:spPr>
          <p:txBody>
            <a:bodyPr wrap="square" lIns="0" tIns="0" rIns="0" bIns="0" rtlCol="0"/>
            <a:lstStyle/>
            <a:p>
              <a:pPr defTabSz="554492"/>
              <a:endParaRPr sz="1092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9" name="Prostokąt 18">
            <a:extLst>
              <a:ext uri="{FF2B5EF4-FFF2-40B4-BE49-F238E27FC236}">
                <a16:creationId xmlns:a16="http://schemas.microsoft.com/office/drawing/2014/main" id="{0FBB6950-C53D-47F5-83D8-5E569A8128F8}"/>
              </a:ext>
            </a:extLst>
          </p:cNvPr>
          <p:cNvSpPr/>
          <p:nvPr/>
        </p:nvSpPr>
        <p:spPr>
          <a:xfrm>
            <a:off x="250143" y="4824494"/>
            <a:ext cx="8598195" cy="1531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77246">
              <a:lnSpc>
                <a:spcPct val="200000"/>
              </a:lnSpc>
              <a:defRPr/>
            </a:pPr>
            <a:r>
              <a:rPr lang="pl-PL" sz="1213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Udział w ocenie wniosków to również:</a:t>
            </a:r>
          </a:p>
          <a:p>
            <a:pPr marL="552940" lvl="1" indent="-207935" defTabSz="277246">
              <a:lnSpc>
                <a:spcPct val="200000"/>
              </a:lnSpc>
              <a:buFont typeface="Wingdings" panose="05000000000000000000" pitchFamily="2" charset="2"/>
              <a:buChar char="Ä"/>
              <a:defRPr/>
            </a:pPr>
            <a:r>
              <a:rPr lang="pl-PL" sz="1213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Możliwość </a:t>
            </a:r>
            <a:r>
              <a:rPr lang="pl-PL" sz="1213" b="1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kształtowania</a:t>
            </a:r>
            <a:r>
              <a:rPr lang="pl-PL" sz="1213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 unijnej </a:t>
            </a:r>
            <a:r>
              <a:rPr lang="pl-PL" sz="1213" b="1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polityki</a:t>
            </a:r>
            <a:r>
              <a:rPr lang="pl-PL" sz="1213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 badawczo-rozwojowej i proinnowacyjnej</a:t>
            </a:r>
          </a:p>
          <a:p>
            <a:pPr marL="552940" lvl="1" indent="-207935" defTabSz="277246">
              <a:lnSpc>
                <a:spcPct val="200000"/>
              </a:lnSpc>
              <a:buFont typeface="Wingdings" panose="05000000000000000000" pitchFamily="2" charset="2"/>
              <a:buChar char="Ä"/>
              <a:defRPr/>
            </a:pPr>
            <a:r>
              <a:rPr lang="pl-PL" sz="1213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Dostęp do </a:t>
            </a:r>
            <a:r>
              <a:rPr lang="pl-PL" sz="1213" b="1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unikalnego know-how </a:t>
            </a:r>
            <a:r>
              <a:rPr lang="pl-PL" sz="1213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i wiedzy o nowościach w danych obszarach tematycznych</a:t>
            </a:r>
          </a:p>
          <a:p>
            <a:pPr marL="552940" lvl="1" indent="-207935" defTabSz="277246">
              <a:lnSpc>
                <a:spcPct val="200000"/>
              </a:lnSpc>
              <a:buFont typeface="Wingdings" panose="05000000000000000000" pitchFamily="2" charset="2"/>
              <a:buChar char="Ä"/>
              <a:defRPr/>
            </a:pPr>
            <a:r>
              <a:rPr lang="pl-PL" sz="1213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Atrakcyjne </a:t>
            </a:r>
            <a:r>
              <a:rPr lang="pl-PL" sz="1213" b="1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w</a:t>
            </a:r>
            <a:r>
              <a:rPr lang="pl-PL" sz="1213" b="1" kern="0" dirty="0" err="1">
                <a:solidFill>
                  <a:srgbClr val="002060"/>
                </a:solidFill>
                <a:latin typeface="IBM Plex Sans" panose="020B0503050203000203" pitchFamily="34" charset="0"/>
              </a:rPr>
              <a:t>ynagrodzenie</a:t>
            </a:r>
            <a:r>
              <a:rPr lang="pl-PL" sz="1213" kern="0" dirty="0">
                <a:solidFill>
                  <a:srgbClr val="002060"/>
                </a:solidFill>
                <a:latin typeface="IBM Plex Sans" panose="020B0503050203000203" pitchFamily="34" charset="0"/>
              </a:rPr>
              <a:t> z Komisji Europejskiej</a:t>
            </a:r>
          </a:p>
        </p:txBody>
      </p:sp>
    </p:spTree>
    <p:extLst>
      <p:ext uri="{BB962C8B-B14F-4D97-AF65-F5344CB8AC3E}">
        <p14:creationId xmlns:p14="http://schemas.microsoft.com/office/powerpoint/2010/main" val="9426594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BBBBA65-5579-51B9-555E-2B93FFD63E1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721015" y="6516995"/>
            <a:ext cx="464139" cy="223907"/>
          </a:xfrm>
        </p:spPr>
        <p:txBody>
          <a:bodyPr wrap="square" lIns="0" tIns="0" rIns="0" bIns="0" anchor="t">
            <a:spAutoFit/>
          </a:bodyPr>
          <a:lstStyle/>
          <a:p>
            <a:pPr algn="ctr" defTabSz="554448">
              <a:defRPr/>
            </a:pPr>
            <a:fld id="{B6F15528-21DE-4FAA-801E-634DDDAF4B2B}" type="slidenum">
              <a:rPr lang="pl-PL" sz="1455" kern="0" dirty="0">
                <a:solidFill>
                  <a:prstClr val="white"/>
                </a:solidFill>
                <a:latin typeface="Calibri"/>
              </a:rPr>
              <a:pPr algn="ctr" defTabSz="554448">
                <a:defRPr/>
              </a:pPr>
              <a:t>61</a:t>
            </a:fld>
            <a:endParaRPr lang="pl-PL" sz="1455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1CA3E0B8-9D7A-EDBE-7568-AB1D9B4FA5A4}"/>
              </a:ext>
            </a:extLst>
          </p:cNvPr>
          <p:cNvSpPr/>
          <p:nvPr/>
        </p:nvSpPr>
        <p:spPr>
          <a:xfrm>
            <a:off x="11727855" y="6400247"/>
            <a:ext cx="463602" cy="457440"/>
          </a:xfrm>
          <a:custGeom>
            <a:avLst/>
            <a:gdLst/>
            <a:ahLst/>
            <a:cxnLst/>
            <a:rect l="l" t="t" r="r" b="b"/>
            <a:pathLst>
              <a:path w="764540" h="754379">
                <a:moveTo>
                  <a:pt x="764374" y="753903"/>
                </a:moveTo>
                <a:lnTo>
                  <a:pt x="0" y="753903"/>
                </a:lnTo>
                <a:lnTo>
                  <a:pt x="0" y="0"/>
                </a:lnTo>
                <a:lnTo>
                  <a:pt x="764374" y="0"/>
                </a:lnTo>
                <a:lnTo>
                  <a:pt x="764374" y="753903"/>
                </a:lnTo>
                <a:close/>
              </a:path>
            </a:pathLst>
          </a:custGeom>
          <a:solidFill>
            <a:srgbClr val="3E679C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pPr defTabSz="554448">
              <a:defRPr/>
            </a:pPr>
            <a:endParaRPr sz="1091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" name="Symbol zastępczy numeru slajdu 10">
            <a:extLst>
              <a:ext uri="{FF2B5EF4-FFF2-40B4-BE49-F238E27FC236}">
                <a16:creationId xmlns:a16="http://schemas.microsoft.com/office/drawing/2014/main" id="{BED74CB9-D12A-1D63-EF29-B5B2FEA5200C}"/>
              </a:ext>
            </a:extLst>
          </p:cNvPr>
          <p:cNvSpPr txBox="1">
            <a:spLocks/>
          </p:cNvSpPr>
          <p:nvPr/>
        </p:nvSpPr>
        <p:spPr>
          <a:xfrm>
            <a:off x="11729889" y="6516636"/>
            <a:ext cx="464139" cy="22390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554448">
              <a:defRPr/>
            </a:pPr>
            <a:fld id="{B6F15528-21DE-4FAA-801E-634DDDAF4B2B}" type="slidenum">
              <a:rPr lang="pl-PL" sz="1455" kern="0" dirty="0">
                <a:solidFill>
                  <a:prstClr val="white"/>
                </a:solidFill>
                <a:latin typeface="Calibri"/>
              </a:rPr>
              <a:pPr algn="ctr" defTabSz="554448">
                <a:defRPr/>
              </a:pPr>
              <a:t>61</a:t>
            </a:fld>
            <a:endParaRPr lang="pl-PL" sz="1455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1DA2BF7-AD42-4FDB-8521-E1EACF03C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205" y="286873"/>
            <a:ext cx="1510492" cy="1720040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30DD0EF-A5DD-4B63-AFA7-EC5A8EF5FF20}"/>
              </a:ext>
            </a:extLst>
          </p:cNvPr>
          <p:cNvSpPr txBox="1"/>
          <p:nvPr/>
        </p:nvSpPr>
        <p:spPr>
          <a:xfrm>
            <a:off x="340171" y="1084326"/>
            <a:ext cx="8838009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3684">
              <a:defRPr/>
            </a:pPr>
            <a:r>
              <a:rPr lang="pl-PL" sz="2183" dirty="0">
                <a:solidFill>
                  <a:srgbClr val="17406D"/>
                </a:solidFill>
                <a:latin typeface="Calibri"/>
              </a:rPr>
              <a:t>Jak zarejestrować się jako Ekspertka/Ekspert programu Horyzont Europa?</a:t>
            </a:r>
            <a:r>
              <a:rPr lang="pl-PL" sz="2183" i="1" dirty="0">
                <a:solidFill>
                  <a:srgbClr val="17406D"/>
                </a:solidFill>
                <a:latin typeface="Calibri"/>
              </a:rPr>
              <a:t>  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24DE5E17-B1AA-4859-8D4C-2FF3071C9328}"/>
              </a:ext>
            </a:extLst>
          </p:cNvPr>
          <p:cNvSpPr/>
          <p:nvPr/>
        </p:nvSpPr>
        <p:spPr>
          <a:xfrm>
            <a:off x="361814" y="2001340"/>
            <a:ext cx="11536749" cy="4188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7935" indent="-207935" defTabSz="277246">
              <a:lnSpc>
                <a:spcPct val="200000"/>
              </a:lnSpc>
              <a:buFont typeface="Wingdings" panose="05000000000000000000" pitchFamily="2" charset="2"/>
              <a:buChar char="Ä"/>
              <a:defRPr/>
            </a:pPr>
            <a:r>
              <a:rPr lang="pl-PL" sz="1455" kern="0" dirty="0">
                <a:solidFill>
                  <a:srgbClr val="002060"/>
                </a:solidFill>
                <a:latin typeface="Calibri"/>
              </a:rPr>
              <a:t>Załóż indywidualne konto na portalu </a:t>
            </a:r>
            <a:r>
              <a:rPr lang="pl-PL" sz="1455" b="1" kern="0" dirty="0" err="1">
                <a:solidFill>
                  <a:srgbClr val="002060"/>
                </a:solidFill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Funding</a:t>
            </a:r>
            <a:r>
              <a:rPr lang="pl-PL" sz="1455" b="1" kern="0" dirty="0">
                <a:solidFill>
                  <a:srgbClr val="002060"/>
                </a:solidFill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&amp; tender </a:t>
            </a:r>
            <a:r>
              <a:rPr lang="pl-PL" sz="1455" b="1" kern="0" dirty="0" err="1">
                <a:solidFill>
                  <a:srgbClr val="002060"/>
                </a:solidFill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opportunities</a:t>
            </a:r>
            <a:r>
              <a:rPr lang="pl-PL" sz="1455" kern="0" dirty="0">
                <a:solidFill>
                  <a:srgbClr val="002060"/>
                </a:solidFill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;</a:t>
            </a:r>
            <a:endParaRPr lang="pl-PL" sz="1455" kern="0" dirty="0">
              <a:solidFill>
                <a:srgbClr val="002060"/>
              </a:solidFill>
              <a:latin typeface="Calibri"/>
            </a:endParaRPr>
          </a:p>
          <a:p>
            <a:pPr marL="207935" indent="-207935" defTabSz="277246">
              <a:lnSpc>
                <a:spcPct val="200000"/>
              </a:lnSpc>
              <a:buFont typeface="Wingdings" panose="05000000000000000000" pitchFamily="2" charset="2"/>
              <a:buChar char="Ä"/>
              <a:defRPr/>
            </a:pPr>
            <a:r>
              <a:rPr lang="pl-PL" sz="1455" kern="0" dirty="0">
                <a:solidFill>
                  <a:srgbClr val="002060"/>
                </a:solidFill>
                <a:latin typeface="Calibri"/>
              </a:rPr>
              <a:t>Rejestruj się na stronie: </a:t>
            </a:r>
            <a:r>
              <a:rPr lang="pl-PL" sz="1455" b="1" kern="0" dirty="0" err="1">
                <a:solidFill>
                  <a:srgbClr val="002060"/>
                </a:solidFill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Experts</a:t>
            </a:r>
            <a:r>
              <a:rPr lang="pl-PL" sz="1455" b="1" kern="0" dirty="0">
                <a:solidFill>
                  <a:srgbClr val="002060"/>
                </a:solidFill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sz="1455" b="1" kern="0" dirty="0" err="1">
                <a:solidFill>
                  <a:srgbClr val="002060"/>
                </a:solidFill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</a:t>
            </a:r>
            <a:r>
              <a:rPr lang="pl-PL" sz="1455" i="1" kern="0" dirty="0">
                <a:solidFill>
                  <a:srgbClr val="333333"/>
                </a:solidFill>
                <a:latin typeface="Calibri"/>
              </a:rPr>
              <a:t>;</a:t>
            </a:r>
          </a:p>
          <a:p>
            <a:pPr marL="207935" indent="-207935" defTabSz="277246">
              <a:lnSpc>
                <a:spcPct val="200000"/>
              </a:lnSpc>
              <a:buFont typeface="Wingdings" panose="05000000000000000000" pitchFamily="2" charset="2"/>
              <a:buChar char="Ä"/>
              <a:defRPr/>
            </a:pPr>
            <a:r>
              <a:rPr lang="pl-PL" sz="1455" kern="0" dirty="0">
                <a:solidFill>
                  <a:srgbClr val="002060"/>
                </a:solidFill>
                <a:latin typeface="Calibri"/>
              </a:rPr>
              <a:t>Wejdź w zakładkę  „My </a:t>
            </a:r>
            <a:r>
              <a:rPr lang="pl-PL" sz="1455" kern="0" dirty="0" err="1">
                <a:solidFill>
                  <a:srgbClr val="002060"/>
                </a:solidFill>
                <a:latin typeface="Calibri"/>
              </a:rPr>
              <a:t>expert</a:t>
            </a:r>
            <a:r>
              <a:rPr lang="pl-PL" sz="1455" kern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pl-PL" sz="1455" kern="0" dirty="0" err="1">
                <a:solidFill>
                  <a:srgbClr val="002060"/>
                </a:solidFill>
                <a:latin typeface="Calibri"/>
              </a:rPr>
              <a:t>area</a:t>
            </a:r>
            <a:r>
              <a:rPr lang="pl-PL" sz="1455" kern="0" dirty="0">
                <a:solidFill>
                  <a:srgbClr val="002060"/>
                </a:solidFill>
                <a:latin typeface="Calibri"/>
              </a:rPr>
              <a:t>” - uzupełnij swój profil Eksperta, podając</a:t>
            </a:r>
          </a:p>
          <a:p>
            <a:pPr defTabSz="277246">
              <a:lnSpc>
                <a:spcPct val="200000"/>
              </a:lnSpc>
              <a:defRPr/>
            </a:pPr>
            <a:r>
              <a:rPr lang="pl-PL" sz="1455" kern="0" dirty="0">
                <a:solidFill>
                  <a:srgbClr val="002060"/>
                </a:solidFill>
                <a:latin typeface="Calibri"/>
              </a:rPr>
              <a:t>jak najwięcej informacji dotyczących Twoich wysokich kwalifikacji i doświadczenia</a:t>
            </a:r>
          </a:p>
          <a:p>
            <a:pPr marL="207935" indent="-207935" defTabSz="277246">
              <a:lnSpc>
                <a:spcPct val="200000"/>
              </a:lnSpc>
              <a:buFont typeface="Wingdings" panose="05000000000000000000" pitchFamily="2" charset="2"/>
              <a:buChar char="Ä"/>
              <a:defRPr/>
            </a:pPr>
            <a:r>
              <a:rPr lang="pl-PL" sz="1455" kern="0" dirty="0">
                <a:solidFill>
                  <a:srgbClr val="002060"/>
                </a:solidFill>
                <a:latin typeface="Calibri"/>
                <a:sym typeface="Wingdings" panose="05000000000000000000" pitchFamily="2" charset="2"/>
              </a:rPr>
              <a:t>Twój profil trafił do bazy ekspertów</a:t>
            </a:r>
          </a:p>
          <a:p>
            <a:pPr marL="207935" indent="-207935" defTabSz="277246">
              <a:lnSpc>
                <a:spcPct val="200000"/>
              </a:lnSpc>
              <a:buFont typeface="Wingdings" panose="05000000000000000000" pitchFamily="2" charset="2"/>
              <a:buChar char="Ä"/>
              <a:defRPr/>
            </a:pPr>
            <a:endParaRPr lang="pl-PL" sz="1455" kern="0" dirty="0">
              <a:solidFill>
                <a:srgbClr val="002060"/>
              </a:solidFill>
              <a:latin typeface="Calibri"/>
              <a:sym typeface="Wingdings" panose="05000000000000000000" pitchFamily="2" charset="2"/>
            </a:endParaRPr>
          </a:p>
          <a:p>
            <a:pPr defTabSz="277246">
              <a:lnSpc>
                <a:spcPct val="200000"/>
              </a:lnSpc>
              <a:defRPr/>
            </a:pPr>
            <a:r>
              <a:rPr lang="pl-PL" sz="1455" kern="0" dirty="0">
                <a:solidFill>
                  <a:srgbClr val="002060"/>
                </a:solidFill>
                <a:latin typeface="Calibri"/>
                <a:sym typeface="Wingdings" panose="05000000000000000000" pitchFamily="2" charset="2"/>
              </a:rPr>
              <a:t>Rejestracja jako ekspert w bazie danych nie gwarantuje automatycznego wyboru do oceny wniosków projektowych. Komisja Europejska dobiera ekspertów według aktualnych potrzeb w kontekście prowadzonych naborów czy realizowanych projektów. </a:t>
            </a:r>
          </a:p>
          <a:p>
            <a:pPr algn="ctr" defTabSz="277246">
              <a:lnSpc>
                <a:spcPct val="200000"/>
              </a:lnSpc>
              <a:defRPr/>
            </a:pPr>
            <a:r>
              <a:rPr lang="pl-PL" sz="1698" kern="0" dirty="0">
                <a:solidFill>
                  <a:srgbClr val="002060"/>
                </a:solidFill>
                <a:latin typeface="Calibri"/>
                <a:sym typeface="Wingdings" panose="05000000000000000000" pitchFamily="2" charset="2"/>
              </a:rPr>
              <a:t>Więcej informac</a:t>
            </a:r>
            <a:r>
              <a:rPr lang="pl-PL" sz="1940" kern="0" dirty="0">
                <a:solidFill>
                  <a:srgbClr val="002060"/>
                </a:solidFill>
                <a:latin typeface="Calibri"/>
                <a:sym typeface="Wingdings" panose="05000000000000000000" pitchFamily="2" charset="2"/>
              </a:rPr>
              <a:t>ji:  </a:t>
            </a:r>
            <a:r>
              <a:rPr lang="pl-PL" sz="1940" b="1" kern="0" dirty="0" err="1">
                <a:solidFill>
                  <a:srgbClr val="002060"/>
                </a:solidFill>
                <a:latin typeface="Calibri"/>
                <a:sym typeface="Wingdings" panose="05000000000000000000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Working</a:t>
            </a:r>
            <a:r>
              <a:rPr lang="pl-PL" sz="1940" b="1" kern="0" dirty="0">
                <a:solidFill>
                  <a:srgbClr val="002060"/>
                </a:solidFill>
                <a:latin typeface="Calibri"/>
                <a:sym typeface="Wingdings" panose="05000000000000000000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as </a:t>
            </a:r>
            <a:r>
              <a:rPr lang="pl-PL" sz="1940" b="1" kern="0" dirty="0" err="1">
                <a:solidFill>
                  <a:srgbClr val="002060"/>
                </a:solidFill>
                <a:latin typeface="Calibri"/>
                <a:sym typeface="Wingdings" panose="05000000000000000000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lang="pl-PL" sz="1940" b="1" kern="0" dirty="0">
                <a:solidFill>
                  <a:srgbClr val="002060"/>
                </a:solidFill>
                <a:latin typeface="Calibri"/>
                <a:sym typeface="Wingdings" panose="05000000000000000000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sz="1940" b="1" kern="0" dirty="0" err="1">
                <a:solidFill>
                  <a:srgbClr val="002060"/>
                </a:solidFill>
                <a:latin typeface="Calibri"/>
                <a:sym typeface="Wingdings" panose="05000000000000000000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expert</a:t>
            </a:r>
            <a:endParaRPr lang="pl-PL" sz="1940" b="1" kern="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9AA9DD1B-35A9-46C2-AC95-5AEE3C99C23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00" t="3533" r="495" b="2351"/>
          <a:stretch/>
        </p:blipFill>
        <p:spPr>
          <a:xfrm>
            <a:off x="6683866" y="2209505"/>
            <a:ext cx="5168939" cy="187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355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BBBBA65-5579-51B9-555E-2B93FFD63E1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721015" y="6516995"/>
            <a:ext cx="464139" cy="223907"/>
          </a:xfrm>
        </p:spPr>
        <p:txBody>
          <a:bodyPr wrap="square" lIns="0" tIns="0" rIns="0" bIns="0" anchor="t">
            <a:spAutoFit/>
          </a:bodyPr>
          <a:lstStyle/>
          <a:p>
            <a:pPr algn="ctr" defTabSz="554448">
              <a:defRPr/>
            </a:pPr>
            <a:fld id="{B6F15528-21DE-4FAA-801E-634DDDAF4B2B}" type="slidenum">
              <a:rPr lang="pl-PL" sz="1455" kern="0" dirty="0">
                <a:solidFill>
                  <a:prstClr val="white"/>
                </a:solidFill>
                <a:latin typeface="Calibri"/>
              </a:rPr>
              <a:pPr algn="ctr" defTabSz="554448">
                <a:defRPr/>
              </a:pPr>
              <a:t>62</a:t>
            </a:fld>
            <a:endParaRPr lang="pl-PL" sz="1455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1CA3E0B8-9D7A-EDBE-7568-AB1D9B4FA5A4}"/>
              </a:ext>
            </a:extLst>
          </p:cNvPr>
          <p:cNvSpPr/>
          <p:nvPr/>
        </p:nvSpPr>
        <p:spPr>
          <a:xfrm>
            <a:off x="11727855" y="6400247"/>
            <a:ext cx="463602" cy="457440"/>
          </a:xfrm>
          <a:custGeom>
            <a:avLst/>
            <a:gdLst/>
            <a:ahLst/>
            <a:cxnLst/>
            <a:rect l="l" t="t" r="r" b="b"/>
            <a:pathLst>
              <a:path w="764540" h="754379">
                <a:moveTo>
                  <a:pt x="764374" y="753903"/>
                </a:moveTo>
                <a:lnTo>
                  <a:pt x="0" y="753903"/>
                </a:lnTo>
                <a:lnTo>
                  <a:pt x="0" y="0"/>
                </a:lnTo>
                <a:lnTo>
                  <a:pt x="764374" y="0"/>
                </a:lnTo>
                <a:lnTo>
                  <a:pt x="764374" y="753903"/>
                </a:lnTo>
                <a:close/>
              </a:path>
            </a:pathLst>
          </a:custGeom>
          <a:solidFill>
            <a:srgbClr val="3E679C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pPr defTabSz="554448">
              <a:defRPr/>
            </a:pPr>
            <a:endParaRPr sz="1091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" name="Symbol zastępczy numeru slajdu 10">
            <a:extLst>
              <a:ext uri="{FF2B5EF4-FFF2-40B4-BE49-F238E27FC236}">
                <a16:creationId xmlns:a16="http://schemas.microsoft.com/office/drawing/2014/main" id="{BED74CB9-D12A-1D63-EF29-B5B2FEA5200C}"/>
              </a:ext>
            </a:extLst>
          </p:cNvPr>
          <p:cNvSpPr txBox="1">
            <a:spLocks/>
          </p:cNvSpPr>
          <p:nvPr/>
        </p:nvSpPr>
        <p:spPr>
          <a:xfrm>
            <a:off x="11729889" y="6516636"/>
            <a:ext cx="464139" cy="22390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554448">
              <a:defRPr/>
            </a:pPr>
            <a:fld id="{B6F15528-21DE-4FAA-801E-634DDDAF4B2B}" type="slidenum">
              <a:rPr lang="pl-PL" sz="1455" kern="0" dirty="0">
                <a:solidFill>
                  <a:prstClr val="white"/>
                </a:solidFill>
                <a:latin typeface="Calibri"/>
              </a:rPr>
              <a:pPr algn="ctr" defTabSz="554448">
                <a:defRPr/>
              </a:pPr>
              <a:t>62</a:t>
            </a:fld>
            <a:endParaRPr lang="pl-PL" sz="1455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1DA2BF7-AD42-4FDB-8521-E1EACF03C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205" y="286873"/>
            <a:ext cx="1510492" cy="1720040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30DD0EF-A5DD-4B63-AFA7-EC5A8EF5FF20}"/>
              </a:ext>
            </a:extLst>
          </p:cNvPr>
          <p:cNvSpPr txBox="1"/>
          <p:nvPr/>
        </p:nvSpPr>
        <p:spPr>
          <a:xfrm>
            <a:off x="660425" y="1362638"/>
            <a:ext cx="2385864" cy="54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3684">
              <a:defRPr/>
            </a:pPr>
            <a:r>
              <a:rPr lang="pl-PL" sz="2911" dirty="0">
                <a:solidFill>
                  <a:srgbClr val="17406D"/>
                </a:solidFill>
                <a:latin typeface="Calibri"/>
              </a:rPr>
              <a:t>Jeśli jesteś…</a:t>
            </a:r>
            <a:r>
              <a:rPr lang="pl-PL" sz="2911" i="1" dirty="0">
                <a:solidFill>
                  <a:srgbClr val="17406D"/>
                </a:solidFill>
                <a:latin typeface="Calibri"/>
              </a:rPr>
              <a:t>  </a:t>
            </a: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E5C3E1E5-D539-41C2-BD9B-A9904F31D4A8}"/>
              </a:ext>
            </a:extLst>
          </p:cNvPr>
          <p:cNvSpPr/>
          <p:nvPr/>
        </p:nvSpPr>
        <p:spPr>
          <a:xfrm rot="618181">
            <a:off x="1050103" y="4364482"/>
            <a:ext cx="2079349" cy="600701"/>
          </a:xfrm>
          <a:prstGeom prst="roundRect">
            <a:avLst/>
          </a:prstGeom>
          <a:solidFill>
            <a:srgbClr val="FECC17"/>
          </a:solidFill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r>
              <a:rPr lang="pl-PL" sz="2426" kern="0" dirty="0" err="1">
                <a:solidFill>
                  <a:prstClr val="white"/>
                </a:solidFill>
                <a:latin typeface="Calibri"/>
              </a:rPr>
              <a:t>naukowczynią</a:t>
            </a:r>
            <a:endParaRPr lang="pl-PL" sz="2426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8C7F33F4-77A0-4510-B249-7C1CFBD20A70}"/>
              </a:ext>
            </a:extLst>
          </p:cNvPr>
          <p:cNvSpPr/>
          <p:nvPr/>
        </p:nvSpPr>
        <p:spPr>
          <a:xfrm rot="20280063">
            <a:off x="8817906" y="2771265"/>
            <a:ext cx="1940725" cy="600701"/>
          </a:xfrm>
          <a:prstGeom prst="roundRect">
            <a:avLst/>
          </a:prstGeom>
          <a:solidFill>
            <a:srgbClr val="1E3976"/>
          </a:solidFill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r>
              <a:rPr lang="pl-PL" sz="2426" kern="0" dirty="0">
                <a:solidFill>
                  <a:prstClr val="white"/>
                </a:solidFill>
                <a:latin typeface="Calibri"/>
              </a:rPr>
              <a:t>naukowcem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198F42D4-95C1-42B1-99C7-0CF10BB0471B}"/>
              </a:ext>
            </a:extLst>
          </p:cNvPr>
          <p:cNvSpPr/>
          <p:nvPr/>
        </p:nvSpPr>
        <p:spPr>
          <a:xfrm rot="550961">
            <a:off x="4574399" y="3772471"/>
            <a:ext cx="2171764" cy="600701"/>
          </a:xfrm>
          <a:prstGeom prst="roundRect">
            <a:avLst/>
          </a:prstGeom>
          <a:solidFill>
            <a:srgbClr val="1E3976"/>
          </a:solidFill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r>
              <a:rPr lang="pl-PL" sz="2426" kern="0" dirty="0">
                <a:solidFill>
                  <a:prstClr val="white"/>
                </a:solidFill>
                <a:latin typeface="Calibri"/>
              </a:rPr>
              <a:t>przedsiębiorcą</a:t>
            </a: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DA78AB8F-9F70-4F03-A4A0-1CB9F158E22D}"/>
              </a:ext>
            </a:extLst>
          </p:cNvPr>
          <p:cNvSpPr/>
          <p:nvPr/>
        </p:nvSpPr>
        <p:spPr>
          <a:xfrm rot="20624439">
            <a:off x="5463256" y="1314246"/>
            <a:ext cx="2633842" cy="600701"/>
          </a:xfrm>
          <a:prstGeom prst="roundRect">
            <a:avLst/>
          </a:prstGeom>
          <a:solidFill>
            <a:srgbClr val="FECC17"/>
          </a:solidFill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r>
              <a:rPr lang="pl-PL" sz="2426" kern="0" dirty="0">
                <a:solidFill>
                  <a:prstClr val="white"/>
                </a:solidFill>
                <a:latin typeface="Calibri"/>
              </a:rPr>
              <a:t>przedsiębiorczynią</a:t>
            </a: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9153A4FA-8B74-4CDE-A8D6-122D75D47DA2}"/>
              </a:ext>
            </a:extLst>
          </p:cNvPr>
          <p:cNvSpPr/>
          <p:nvPr/>
        </p:nvSpPr>
        <p:spPr>
          <a:xfrm rot="20555684">
            <a:off x="1697806" y="2229049"/>
            <a:ext cx="1940725" cy="600701"/>
          </a:xfrm>
          <a:prstGeom prst="roundRect">
            <a:avLst/>
          </a:prstGeom>
          <a:solidFill>
            <a:srgbClr val="1E3976"/>
          </a:solidFill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r>
              <a:rPr lang="pl-PL" sz="2426" kern="0" dirty="0">
                <a:solidFill>
                  <a:prstClr val="white"/>
                </a:solidFill>
                <a:latin typeface="Calibri"/>
              </a:rPr>
              <a:t>urzędnikiem</a:t>
            </a:r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C547D4E1-CF02-44D6-98B6-D770395A0D3D}"/>
              </a:ext>
            </a:extLst>
          </p:cNvPr>
          <p:cNvSpPr/>
          <p:nvPr/>
        </p:nvSpPr>
        <p:spPr>
          <a:xfrm rot="758527">
            <a:off x="8559645" y="4571427"/>
            <a:ext cx="1940725" cy="600701"/>
          </a:xfrm>
          <a:prstGeom prst="roundRect">
            <a:avLst/>
          </a:prstGeom>
          <a:solidFill>
            <a:srgbClr val="FECC17"/>
          </a:solidFill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r>
              <a:rPr lang="pl-PL" sz="2426" kern="0" dirty="0">
                <a:solidFill>
                  <a:prstClr val="white"/>
                </a:solidFill>
                <a:latin typeface="Calibri"/>
              </a:rPr>
              <a:t>urzędniczką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A085D52-5D38-4D73-A200-05C9A7B86BDA}"/>
              </a:ext>
            </a:extLst>
          </p:cNvPr>
          <p:cNvSpPr txBox="1"/>
          <p:nvPr/>
        </p:nvSpPr>
        <p:spPr>
          <a:xfrm>
            <a:off x="2338538" y="5377221"/>
            <a:ext cx="7191470" cy="988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3684">
              <a:defRPr/>
            </a:pPr>
            <a:r>
              <a:rPr lang="pl-PL" sz="2911" dirty="0">
                <a:solidFill>
                  <a:srgbClr val="17406D"/>
                </a:solidFill>
                <a:latin typeface="Calibri"/>
              </a:rPr>
              <a:t>…możesz zostać ekspertką</a:t>
            </a:r>
            <a:r>
              <a:rPr lang="pl-PL" sz="2911">
                <a:solidFill>
                  <a:srgbClr val="17406D"/>
                </a:solidFill>
                <a:latin typeface="Calibri"/>
              </a:rPr>
              <a:t>/ekspertem</a:t>
            </a:r>
            <a:endParaRPr lang="pl-PL" sz="2911" dirty="0">
              <a:solidFill>
                <a:srgbClr val="17406D"/>
              </a:solidFill>
              <a:latin typeface="Calibri"/>
            </a:endParaRPr>
          </a:p>
          <a:p>
            <a:pPr algn="ctr" defTabSz="883684">
              <a:defRPr/>
            </a:pPr>
            <a:r>
              <a:rPr lang="pl-PL" sz="2911" dirty="0">
                <a:solidFill>
                  <a:srgbClr val="17406D"/>
                </a:solidFill>
                <a:latin typeface="Calibri"/>
              </a:rPr>
              <a:t>Komisji Europejskiej!  </a:t>
            </a:r>
          </a:p>
        </p:txBody>
      </p:sp>
    </p:spTree>
    <p:extLst>
      <p:ext uri="{BB962C8B-B14F-4D97-AF65-F5344CB8AC3E}">
        <p14:creationId xmlns:p14="http://schemas.microsoft.com/office/powerpoint/2010/main" val="19174371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rostokąt 90"/>
          <p:cNvSpPr/>
          <p:nvPr/>
        </p:nvSpPr>
        <p:spPr>
          <a:xfrm>
            <a:off x="4572000" y="2062182"/>
            <a:ext cx="5885904" cy="1635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408240" algn="l"/>
              </a:tabLst>
            </a:pPr>
            <a:r>
              <a:rPr lang="pl-PL" sz="2400" b="1" spc="-1" dirty="0">
                <a:latin typeface="IBM Plex Sans"/>
              </a:rPr>
              <a:t>KONTAKT</a:t>
            </a: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pl-PL" sz="2000" b="1" spc="-1" dirty="0">
              <a:solidFill>
                <a:srgbClr val="0563C1"/>
              </a:solidFill>
              <a:latin typeface="IBM Plex San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r>
              <a:rPr lang="pl-PL" sz="2000" b="1" spc="-1" dirty="0">
                <a:latin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monika.ryndzionek@ncbr.gov.pl</a:t>
            </a:r>
            <a:endParaRPr lang="pl-PL" sz="2000" b="1" spc="-1" dirty="0">
              <a:latin typeface="IBM Plex Sans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r>
              <a:rPr lang="pl-PL" sz="2000" b="1" spc="-1" dirty="0">
                <a:latin typeface="IBM Plex Sans"/>
              </a:rPr>
              <a:t>kom. +48 728 516 884</a:t>
            </a:r>
            <a:br>
              <a:rPr lang="pl-PL" sz="4400" b="1" spc="-1" dirty="0">
                <a:latin typeface="IBM Plex Sans"/>
              </a:rPr>
            </a:br>
            <a:endParaRPr lang="pl-PL" sz="4400" b="1" spc="-1" dirty="0">
              <a:latin typeface="IBM Plex Sans"/>
            </a:endParaRPr>
          </a:p>
        </p:txBody>
      </p:sp>
      <p:pic>
        <p:nvPicPr>
          <p:cNvPr id="3" name="Obraz 2" descr="Obraz zawierający osoba, odzież, noszenie, włosy&#10;&#10;Opis wygenerowany automatycznie">
            <a:extLst>
              <a:ext uri="{FF2B5EF4-FFF2-40B4-BE49-F238E27FC236}">
                <a16:creationId xmlns:a16="http://schemas.microsoft.com/office/drawing/2014/main" id="{A25280F2-B9CB-4E22-8ADE-8B41B48AC4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92" y="1606631"/>
            <a:ext cx="2117047" cy="3174375"/>
          </a:xfrm>
          <a:prstGeom prst="rect">
            <a:avLst/>
          </a:prstGeom>
          <a:ln w="63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76576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rostokąt 92"/>
          <p:cNvSpPr/>
          <p:nvPr/>
        </p:nvSpPr>
        <p:spPr>
          <a:xfrm>
            <a:off x="3289062" y="1970435"/>
            <a:ext cx="7379280" cy="215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408240" algn="l"/>
              </a:tabLst>
            </a:pPr>
            <a:r>
              <a:rPr lang="pl-PL" sz="6600" b="1" strike="noStrike" spc="-1" dirty="0">
                <a:latin typeface="IBM Plex Sans"/>
                <a:ea typeface="DejaVu Sans"/>
              </a:rPr>
              <a:t>DZIĘKUJEMY</a:t>
            </a:r>
            <a:endParaRPr lang="pl-PL" sz="6600" b="0" strike="noStrike" spc="-1" dirty="0">
              <a:latin typeface="Arial"/>
            </a:endParaRPr>
          </a:p>
        </p:txBody>
      </p:sp>
      <p:sp>
        <p:nvSpPr>
          <p:cNvPr id="94" name="Prostokąt 93"/>
          <p:cNvSpPr/>
          <p:nvPr/>
        </p:nvSpPr>
        <p:spPr>
          <a:xfrm>
            <a:off x="612720" y="6336000"/>
            <a:ext cx="7379280" cy="215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408240" algn="l"/>
              </a:tabLst>
            </a:pPr>
            <a:r>
              <a:rPr lang="pl-PL" sz="2400" b="1" strike="noStrike" spc="-1">
                <a:solidFill>
                  <a:srgbClr val="FFFFFF"/>
                </a:solidFill>
                <a:latin typeface="IBM Plex Sans"/>
                <a:ea typeface="DejaVu Sans"/>
              </a:rPr>
              <a:t>kpk.gov.pl</a:t>
            </a: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1C2B49-9540-4168-9824-3D6663F3F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41" y="1211007"/>
            <a:ext cx="9509718" cy="645622"/>
          </a:xfrm>
        </p:spPr>
        <p:txBody>
          <a:bodyPr/>
          <a:lstStyle/>
          <a:p>
            <a:pPr algn="ctr"/>
            <a:r>
              <a:rPr lang="pl-PL" sz="2400" b="1" dirty="0"/>
              <a:t>Jaka jest różnica między wymiarem płci (</a:t>
            </a:r>
            <a:r>
              <a:rPr lang="pl-PL" sz="2400" b="1" i="1" dirty="0" err="1"/>
              <a:t>gender</a:t>
            </a:r>
            <a:r>
              <a:rPr lang="pl-PL" sz="2400" b="1" i="1" dirty="0"/>
              <a:t> </a:t>
            </a:r>
            <a:r>
              <a:rPr lang="pl-PL" sz="2400" b="1" i="1" dirty="0" err="1"/>
              <a:t>dimension</a:t>
            </a:r>
            <a:r>
              <a:rPr lang="pl-PL" sz="2400" b="1" dirty="0"/>
              <a:t>) a równowagą płci (</a:t>
            </a:r>
            <a:r>
              <a:rPr lang="pl-PL" sz="2400" b="1" i="1" dirty="0" err="1"/>
              <a:t>gender</a:t>
            </a:r>
            <a:r>
              <a:rPr lang="pl-PL" sz="2400" b="1" i="1" dirty="0"/>
              <a:t> </a:t>
            </a:r>
            <a:r>
              <a:rPr lang="pl-PL" sz="2400" b="1" i="1" dirty="0" err="1"/>
              <a:t>balance</a:t>
            </a:r>
            <a:r>
              <a:rPr lang="pl-PL" sz="2400" b="1" dirty="0"/>
              <a:t>) w badaniach?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3F4442-D297-43C7-91AE-45D2FA1AF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58" y="2315340"/>
            <a:ext cx="11451686" cy="2726923"/>
          </a:xfrm>
        </p:spPr>
        <p:txBody>
          <a:bodyPr>
            <a:normAutofit fontScale="92500" lnSpcReduction="10000"/>
          </a:bodyPr>
          <a:lstStyle/>
          <a:p>
            <a:r>
              <a:rPr lang="pl-PL" sz="1800" dirty="0"/>
              <a:t>Równowaga płci to równowaga między kobietami i mężczyznami w zespołach badawczych, które będą realizować projekt. </a:t>
            </a:r>
          </a:p>
          <a:p>
            <a:r>
              <a:rPr lang="pl-PL" sz="1800" dirty="0"/>
              <a:t>Projekty programu „Horyzont Europa” powinny mieć na celu zapewnienie równego, 50/50 udziału zarówno mężczyzn, jak i kobiet w zespołach i na stanowiskach kierowniczych. </a:t>
            </a:r>
          </a:p>
          <a:p>
            <a:r>
              <a:rPr lang="pl-PL" sz="1800" dirty="0"/>
              <a:t>W programie „Horyzont Europa” równowaga płci wśród naukowców jest kryterium rankingu wniosków o takich samych wynikach oceny.</a:t>
            </a:r>
          </a:p>
          <a:p>
            <a:r>
              <a:rPr lang="pl-PL" sz="1800" dirty="0"/>
              <a:t>Wymiar płci implikuje analizę i uwzględnienie ewentualnych różnic między chłopcami i dziewczętami lub mężczyznami i kobietami (cechy biologiczne oraz cechy społeczne i kulturowe) w treści projektu B+I. </a:t>
            </a:r>
          </a:p>
          <a:p>
            <a:r>
              <a:rPr lang="pl-PL" sz="1800" dirty="0"/>
              <a:t>Włączenie wymiaru płci jest obecnie obowiązkowym wymogiem we wszystkich projektach badawczych i innowacyjnych w ramach programu „Horyzont Europa”, chyba że w danym temacie wyraźnie określono inaczej.</a:t>
            </a:r>
          </a:p>
        </p:txBody>
      </p:sp>
    </p:spTree>
    <p:extLst>
      <p:ext uri="{BB962C8B-B14F-4D97-AF65-F5344CB8AC3E}">
        <p14:creationId xmlns:p14="http://schemas.microsoft.com/office/powerpoint/2010/main" val="11696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77F1E4-4C10-4487-949E-EFC0BB3D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57" y="1001036"/>
            <a:ext cx="11451687" cy="645622"/>
          </a:xfrm>
        </p:spPr>
        <p:txBody>
          <a:bodyPr/>
          <a:lstStyle/>
          <a:p>
            <a:pPr algn="ctr"/>
            <a:r>
              <a:rPr lang="pl-PL" sz="2400" b="1" dirty="0"/>
              <a:t>Jak możemy zająć się wymiarem płci w projekcie badawczym?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3F2E54-5107-4E47-BF38-271BDE779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We wzorze wniosku wnioskodawcy są proszeni o opisanie, w jaki sposób wymiar płci jest uwzględniony w treści projektu. </a:t>
            </a:r>
          </a:p>
          <a:p>
            <a:r>
              <a:rPr lang="pl-PL" sz="2000" dirty="0"/>
              <a:t>Jeżeli wnioskodawcy nie uważają, że wymiar płci jest istotny w ich projekcie, powinni przedstawić </a:t>
            </a:r>
            <a:r>
              <a:rPr lang="pl-PL" sz="2000" b="1" dirty="0"/>
              <a:t>solidne uzasadnienie</a:t>
            </a:r>
            <a:r>
              <a:rPr lang="pl-PL" sz="2000" dirty="0"/>
              <a:t>, które zostanie wzięte pod uwagę podczas oceny wniosku, m.in. z odpowiednimi odniesieniami do publikacji naukowych.</a:t>
            </a:r>
          </a:p>
          <a:p>
            <a:r>
              <a:rPr lang="pl-PL" sz="2000" dirty="0"/>
              <a:t>Włączenie zmiennej płci/</a:t>
            </a:r>
            <a:r>
              <a:rPr lang="pl-PL" sz="2000" dirty="0" err="1"/>
              <a:t>gender</a:t>
            </a:r>
            <a:r>
              <a:rPr lang="pl-PL" sz="2000" dirty="0"/>
              <a:t> </a:t>
            </a:r>
            <a:r>
              <a:rPr lang="pl-PL" sz="2000" b="1" dirty="0"/>
              <a:t>w całym cyklu badań naukowych i innowacji</a:t>
            </a:r>
            <a:r>
              <a:rPr lang="pl-PL" sz="2000" dirty="0"/>
              <a:t>, od ustalania priorytetów badawczych, poprzez definiowanie pojęć, formułowanie pytań badawczych, opracowywanie metodologii, gromadzenie i analizowanie danych z podziałem na płeć, po ocenę i raportowanie wyników i przenoszenie ich na rynki w postaci produktów i innowacji, które przyniosą korzyści wszystkim obywatelom i będą promować równość płci. </a:t>
            </a:r>
          </a:p>
        </p:txBody>
      </p:sp>
    </p:spTree>
    <p:extLst>
      <p:ext uri="{BB962C8B-B14F-4D97-AF65-F5344CB8AC3E}">
        <p14:creationId xmlns:p14="http://schemas.microsoft.com/office/powerpoint/2010/main" val="294381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rostokąt 90"/>
          <p:cNvSpPr/>
          <p:nvPr/>
        </p:nvSpPr>
        <p:spPr>
          <a:xfrm>
            <a:off x="1603466" y="2610821"/>
            <a:ext cx="8985067" cy="1635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408240" algn="l"/>
              </a:tabLst>
            </a:pPr>
            <a:r>
              <a:rPr lang="pl-PL" sz="4400" b="1" spc="-1" dirty="0">
                <a:latin typeface="IBM Plex Sans"/>
              </a:rPr>
              <a:t>Czym jest </a:t>
            </a:r>
            <a:r>
              <a:rPr lang="pl-PL" sz="4400" b="1" spc="-1" dirty="0" err="1">
                <a:latin typeface="IBM Plex Sans"/>
              </a:rPr>
              <a:t>Gender</a:t>
            </a:r>
            <a:r>
              <a:rPr lang="pl-PL" sz="4400" b="1" spc="-1" dirty="0">
                <a:latin typeface="IBM Plex Sans"/>
              </a:rPr>
              <a:t> </a:t>
            </a:r>
            <a:r>
              <a:rPr lang="pl-PL" sz="4400" b="1" spc="-1" dirty="0" err="1">
                <a:latin typeface="IBM Plex Sans"/>
              </a:rPr>
              <a:t>Based</a:t>
            </a:r>
            <a:r>
              <a:rPr lang="pl-PL" sz="4400" b="1" spc="-1" dirty="0">
                <a:latin typeface="IBM Plex Sans"/>
              </a:rPr>
              <a:t> Analysis i do czego jej potrzebujemy?</a:t>
            </a:r>
            <a:br>
              <a:rPr lang="pl-PL" sz="4400" b="1" spc="-1" dirty="0">
                <a:solidFill>
                  <a:srgbClr val="FFFFFF"/>
                </a:solidFill>
                <a:latin typeface="IBM Plex Sans"/>
              </a:rPr>
            </a:br>
            <a:endParaRPr lang="pl-PL" sz="4400" b="1" spc="-1" dirty="0">
              <a:solidFill>
                <a:srgbClr val="FFFFFF"/>
              </a:solidFill>
              <a:latin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4243037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</TotalTime>
  <Words>3556</Words>
  <Application>Microsoft Office PowerPoint</Application>
  <PresentationFormat>Panoramiczny</PresentationFormat>
  <Paragraphs>288</Paragraphs>
  <Slides>64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64</vt:i4>
      </vt:variant>
    </vt:vector>
  </HeadingPairs>
  <TitlesOfParts>
    <vt:vector size="74" baseType="lpstr">
      <vt:lpstr>Arial</vt:lpstr>
      <vt:lpstr>Calibri</vt:lpstr>
      <vt:lpstr>Calibri Light</vt:lpstr>
      <vt:lpstr>IBM Plex Sans</vt:lpstr>
      <vt:lpstr>Symbol</vt:lpstr>
      <vt:lpstr>Wingdings</vt:lpstr>
      <vt:lpstr>Office Theme</vt:lpstr>
      <vt:lpstr>Office Theme</vt:lpstr>
      <vt:lpstr>2_Office Theme</vt:lpstr>
      <vt:lpstr>3_Office Theme</vt:lpstr>
      <vt:lpstr>Prezentacja programu PowerPoint</vt:lpstr>
      <vt:lpstr>Prezentacja programu PowerPoint</vt:lpstr>
      <vt:lpstr>Prezentacja programu PowerPoint</vt:lpstr>
      <vt:lpstr>Równość płci jako trwały element polityki UE w obszarze badań i innowacji</vt:lpstr>
      <vt:lpstr>Jak KE uwzględniła kwestie dotyczące równości płci w PR HE?</vt:lpstr>
      <vt:lpstr>Kwalifikowalność: Plan Równości Płci</vt:lpstr>
      <vt:lpstr>Jaka jest różnica między wymiarem płci (gender dimension) a równowagą płci (gender balance) w badaniach?</vt:lpstr>
      <vt:lpstr>Jak możemy zająć się wymiarem płci w projekcie badawczym?</vt:lpstr>
      <vt:lpstr>Prezentacja programu PowerPoint</vt:lpstr>
      <vt:lpstr>Prezentacja programu PowerPoint</vt:lpstr>
      <vt:lpstr>Analiza pod kątem płci – założenia i rezultaty badań</vt:lpstr>
      <vt:lpstr>Inne interesujące pytania</vt:lpstr>
      <vt:lpstr>Korzyści z włączania wymiaru płci w badaniach i innowacjach</vt:lpstr>
      <vt:lpstr>Prezentacja programu PowerPoint</vt:lpstr>
      <vt:lpstr>Płeć biologiczna (z ang. sex)</vt:lpstr>
      <vt:lpstr>Płeć społeczno-kulturowa  (z ang. gender)</vt:lpstr>
      <vt:lpstr>Trzy powiązane wymiary płci społeczno-kulturowej</vt:lpstr>
      <vt:lpstr>Prezentacja programu PowerPoint</vt:lpstr>
      <vt:lpstr>Intersekcjonalność</vt:lpstr>
      <vt:lpstr>Prezentacja programu PowerPoint</vt:lpstr>
      <vt:lpstr>Prezentacja programu PowerPoint</vt:lpstr>
      <vt:lpstr>Prezentacja programu PowerPoint</vt:lpstr>
      <vt:lpstr>Prezentacja programu PowerPoint</vt:lpstr>
      <vt:lpstr>Zastanów się, dlaczego płeć może mieć znaczenie w twoim projekcie</vt:lpstr>
      <vt:lpstr>Zastanów się nad tworzeniem nowej wiedzy na temat płci</vt:lpstr>
      <vt:lpstr>Uwzględnij aspekty płci w ramach podejścia multidyscyplinarnego</vt:lpstr>
      <vt:lpstr>Rozważ kategorie/czynniki społeczne przecinające się z płcią </vt:lpstr>
      <vt:lpstr>Prezentacja programu PowerPoint</vt:lpstr>
      <vt:lpstr>Metody ogólne GBA</vt:lpstr>
      <vt:lpstr>Krok 0. Czego dotyczy badanie?</vt:lpstr>
      <vt:lpstr>Krok 1. Analiza istniejących danych – gender norms</vt:lpstr>
      <vt:lpstr>Przykład </vt:lpstr>
      <vt:lpstr>Krok 2. Analiza istniejących danych – gender identity</vt:lpstr>
      <vt:lpstr>Przykład </vt:lpstr>
      <vt:lpstr>Krok 3. Konsultacje </vt:lpstr>
      <vt:lpstr>Krok 4. Wnioski i implementacja</vt:lpstr>
      <vt:lpstr>Przykład</vt:lpstr>
      <vt:lpstr>Prezentacja programu PowerPoint</vt:lpstr>
      <vt:lpstr>Badania nad odczuwaniem bólu</vt:lpstr>
      <vt:lpstr>Sztuczna inteligencja – rozpoznawanie twarzy</vt:lpstr>
      <vt:lpstr>Używanie nowoczesnych rozwiązań energetycznych</vt:lpstr>
      <vt:lpstr>Badanie nadciśnienia</vt:lpstr>
      <vt:lpstr>Prezentacja programu PowerPoint</vt:lpstr>
      <vt:lpstr>Prezentacja programu PowerPoint</vt:lpstr>
      <vt:lpstr>Metody charakterystyczne dla obszarów tematycznych</vt:lpstr>
      <vt:lpstr>Prezentacja programu PowerPoint</vt:lpstr>
      <vt:lpstr>Prezentacja programu PowerPoint</vt:lpstr>
      <vt:lpstr>Filar 1</vt:lpstr>
      <vt:lpstr>Filar 2</vt:lpstr>
      <vt:lpstr>Filar 3</vt:lpstr>
      <vt:lpstr>O czym pamiętać?</vt:lpstr>
      <vt:lpstr>Prezentacja programu PowerPoint</vt:lpstr>
      <vt:lpstr>Gendered Innovations 2: How inclusive analysis contributes to research and innovation</vt:lpstr>
      <vt:lpstr>Gendered Innovations in Science, Health &amp; Medicine, Engeeneering, and Environment </vt:lpstr>
      <vt:lpstr>Prezentacja programu PowerPoint</vt:lpstr>
      <vt:lpstr>Prezentacja programu PowerPoint</vt:lpstr>
      <vt:lpstr>Prezentacja programu PowerPoint</vt:lpstr>
      <vt:lpstr>Prezentacja programu PowerPoint</vt:lpstr>
      <vt:lpstr>Newsletter Gender Equality News</vt:lpstr>
      <vt:lpstr>Dlaczego warto zostać Ekspertką/Ekspertem oceniającą/ym wnioski w Horyzoncie Europa?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Beata Początek</dc:creator>
  <dc:description/>
  <cp:lastModifiedBy>Marta Wójcik</cp:lastModifiedBy>
  <cp:revision>116</cp:revision>
  <dcterms:created xsi:type="dcterms:W3CDTF">2022-11-25T14:23:10Z</dcterms:created>
  <dcterms:modified xsi:type="dcterms:W3CDTF">2023-06-28T06:08:10Z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Panoramiczny</vt:lpwstr>
  </property>
  <property fmtid="{D5CDD505-2E9C-101B-9397-08002B2CF9AE}" pid="3" name="Slides">
    <vt:i4>3</vt:i4>
  </property>
  <property fmtid="{D5CDD505-2E9C-101B-9397-08002B2CF9AE}" pid="4" name="MSIP_Label_8b72bd6a-5f70-4f6e-be10-f745206756ad_Enabled">
    <vt:lpwstr>true</vt:lpwstr>
  </property>
  <property fmtid="{D5CDD505-2E9C-101B-9397-08002B2CF9AE}" pid="5" name="MSIP_Label_8b72bd6a-5f70-4f6e-be10-f745206756ad_SetDate">
    <vt:lpwstr>2023-04-28T05:26:46Z</vt:lpwstr>
  </property>
  <property fmtid="{D5CDD505-2E9C-101B-9397-08002B2CF9AE}" pid="6" name="MSIP_Label_8b72bd6a-5f70-4f6e-be10-f745206756ad_Method">
    <vt:lpwstr>Standard</vt:lpwstr>
  </property>
  <property fmtid="{D5CDD505-2E9C-101B-9397-08002B2CF9AE}" pid="7" name="MSIP_Label_8b72bd6a-5f70-4f6e-be10-f745206756ad_Name">
    <vt:lpwstr>K2 - informacja wewnętrzna</vt:lpwstr>
  </property>
  <property fmtid="{D5CDD505-2E9C-101B-9397-08002B2CF9AE}" pid="8" name="MSIP_Label_8b72bd6a-5f70-4f6e-be10-f745206756ad_SiteId">
    <vt:lpwstr>114511be-be5b-44a7-b2ab-a51e832dea9d</vt:lpwstr>
  </property>
  <property fmtid="{D5CDD505-2E9C-101B-9397-08002B2CF9AE}" pid="9" name="MSIP_Label_8b72bd6a-5f70-4f6e-be10-f745206756ad_ActionId">
    <vt:lpwstr>04ae7aba-52e9-4aa8-acee-0ca78d9227fc</vt:lpwstr>
  </property>
  <property fmtid="{D5CDD505-2E9C-101B-9397-08002B2CF9AE}" pid="10" name="MSIP_Label_8b72bd6a-5f70-4f6e-be10-f745206756ad_ContentBits">
    <vt:lpwstr>2</vt:lpwstr>
  </property>
</Properties>
</file>